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sldIdLst>
    <p:sldId id="256" r:id="rId2"/>
    <p:sldId id="257" r:id="rId3"/>
    <p:sldId id="258" r:id="rId4"/>
    <p:sldId id="259" r:id="rId5"/>
    <p:sldId id="270" r:id="rId6"/>
    <p:sldId id="260" r:id="rId7"/>
    <p:sldId id="269" r:id="rId8"/>
    <p:sldId id="261" r:id="rId9"/>
    <p:sldId id="262" r:id="rId10"/>
    <p:sldId id="263" r:id="rId11"/>
    <p:sldId id="264" r:id="rId12"/>
    <p:sldId id="301" r:id="rId13"/>
    <p:sldId id="265" r:id="rId14"/>
    <p:sldId id="266" r:id="rId15"/>
    <p:sldId id="267" r:id="rId16"/>
    <p:sldId id="271" r:id="rId17"/>
    <p:sldId id="272" r:id="rId18"/>
    <p:sldId id="273" r:id="rId19"/>
    <p:sldId id="281" r:id="rId20"/>
    <p:sldId id="274" r:id="rId21"/>
    <p:sldId id="275" r:id="rId22"/>
    <p:sldId id="276" r:id="rId23"/>
    <p:sldId id="277" r:id="rId24"/>
    <p:sldId id="278" r:id="rId25"/>
    <p:sldId id="279" r:id="rId26"/>
    <p:sldId id="280"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731"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2.pn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tr-TR"/>
              <a:t>Asıl başlık stilini düzenlemek için tıklayın</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B8BBFD81-D188-493E-8429-EDBA04BF222F}" type="datetimeFigureOut">
              <a:rPr lang="tr-TR" smtClean="0"/>
              <a:t>8.09.2023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24641724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tr-TR"/>
              <a:t>Asıl başlık stilini düzenlemek için tıklayın</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tr-TR"/>
              <a:t>Resim eklemek için simgeye tıklayın</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B8BBFD81-D188-493E-8429-EDBA04BF222F}" type="datetimeFigureOut">
              <a:rPr lang="tr-TR" smtClean="0"/>
              <a:t>8.09.2023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440115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B8BBFD81-D188-493E-8429-EDBA04BF222F}" type="datetimeFigureOut">
              <a:rPr lang="tr-TR" smtClean="0"/>
              <a:t>8.09.2023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26765477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tr-TR"/>
              <a:t>Asıl başlık stilini düzenlemek için tıklayın</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tr-TR"/>
              <a:t>Asıl metin stillerini düzenlemek için tıklayın</a:t>
            </a:r>
          </a:p>
        </p:txBody>
      </p:sp>
      <p:sp>
        <p:nvSpPr>
          <p:cNvPr id="2" name="Date Placeholder 1"/>
          <p:cNvSpPr>
            <a:spLocks noGrp="1"/>
          </p:cNvSpPr>
          <p:nvPr>
            <p:ph type="dt" sz="half" idx="10"/>
          </p:nvPr>
        </p:nvSpPr>
        <p:spPr/>
        <p:txBody>
          <a:bodyPr/>
          <a:lstStyle/>
          <a:p>
            <a:fld id="{B8BBFD81-D188-493E-8429-EDBA04BF222F}" type="datetimeFigureOut">
              <a:rPr lang="tr-TR" smtClean="0"/>
              <a:t>8.09.2023</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42380778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B8BBFD81-D188-493E-8429-EDBA04BF222F}" type="datetimeFigureOut">
              <a:rPr lang="tr-TR" smtClean="0"/>
              <a:t>8.09.2023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21741968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B8BBFD81-D188-493E-8429-EDBA04BF222F}" type="datetimeFigureOut">
              <a:rPr lang="tr-TR" smtClean="0"/>
              <a:t>8.09.2023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2144647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tr-TR"/>
              <a:t>Asıl başlık stilini düzenlemek için tıklayın</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B8BBFD81-D188-493E-8429-EDBA04BF222F}" type="datetimeFigureOut">
              <a:rPr lang="tr-TR" smtClean="0"/>
              <a:t>8.09.2023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1102359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B8BBFD81-D188-493E-8429-EDBA04BF222F}" type="datetimeFigureOut">
              <a:rPr lang="tr-TR" smtClean="0"/>
              <a:t>8.09.2023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3875264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B8BBFD81-D188-493E-8429-EDBA04BF222F}" type="datetimeFigureOut">
              <a:rPr lang="tr-TR" smtClean="0"/>
              <a:t>8.09.2023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30660568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B8BBFD81-D188-493E-8429-EDBA04BF222F}" type="datetimeFigureOut">
              <a:rPr lang="tr-TR" smtClean="0"/>
              <a:t>8.09.2023</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3634935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B8BBFD81-D188-493E-8429-EDBA04BF222F}" type="datetimeFigureOut">
              <a:rPr lang="tr-TR" smtClean="0"/>
              <a:t>8.09.2023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4233995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BBFD81-D188-493E-8429-EDBA04BF222F}" type="datetimeFigureOut">
              <a:rPr lang="tr-TR" smtClean="0"/>
              <a:t>8.09.2023</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1275539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tr-TR"/>
              <a:t>Asıl başlık stilini düzenlemek için tıklayın</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B8BBFD81-D188-493E-8429-EDBA04BF222F}" type="datetimeFigureOut">
              <a:rPr lang="tr-TR" smtClean="0"/>
              <a:t>8.09.2023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3159282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tr-TR"/>
              <a:t>Asıl başlık stilini düzenlemek için tıklayın</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tr-TR"/>
              <a:t>Resim eklemek için simgeye tıklayın</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a:xfrm>
            <a:off x="3885810" y="6041362"/>
            <a:ext cx="976879" cy="365125"/>
          </a:xfrm>
        </p:spPr>
        <p:txBody>
          <a:bodyPr/>
          <a:lstStyle/>
          <a:p>
            <a:fld id="{B8BBFD81-D188-493E-8429-EDBA04BF222F}" type="datetimeFigureOut">
              <a:rPr lang="tr-TR" smtClean="0"/>
              <a:t>8.09.2023</a:t>
            </a:fld>
            <a:endParaRPr lang="tr-TR"/>
          </a:p>
        </p:txBody>
      </p:sp>
      <p:sp>
        <p:nvSpPr>
          <p:cNvPr id="6" name="Footer Placeholder 5"/>
          <p:cNvSpPr>
            <a:spLocks noGrp="1"/>
          </p:cNvSpPr>
          <p:nvPr>
            <p:ph type="ftr" sz="quarter" idx="11"/>
          </p:nvPr>
        </p:nvSpPr>
        <p:spPr>
          <a:xfrm>
            <a:off x="590396" y="6041362"/>
            <a:ext cx="3295413" cy="365125"/>
          </a:xfrm>
        </p:spPr>
        <p:txBody>
          <a:bodyPr/>
          <a:lstStyle/>
          <a:p>
            <a:endParaRPr lang="tr-TR"/>
          </a:p>
        </p:txBody>
      </p:sp>
      <p:sp>
        <p:nvSpPr>
          <p:cNvPr id="7" name="Slide Number Placeholder 6"/>
          <p:cNvSpPr>
            <a:spLocks noGrp="1"/>
          </p:cNvSpPr>
          <p:nvPr>
            <p:ph type="sldNum" sz="quarter" idx="12"/>
          </p:nvPr>
        </p:nvSpPr>
        <p:spPr>
          <a:xfrm>
            <a:off x="4862689" y="5915888"/>
            <a:ext cx="1062155" cy="490599"/>
          </a:xfrm>
        </p:spPr>
        <p:txBody>
          <a:bodyPr/>
          <a:lstStyle/>
          <a:p>
            <a:fld id="{36DF1527-19B1-48A3-ADF4-647C2718D378}" type="slidenum">
              <a:rPr lang="tr-TR" smtClean="0"/>
              <a:t>‹#›</a:t>
            </a:fld>
            <a:endParaRPr lang="tr-TR"/>
          </a:p>
        </p:txBody>
      </p:sp>
    </p:spTree>
    <p:extLst>
      <p:ext uri="{BB962C8B-B14F-4D97-AF65-F5344CB8AC3E}">
        <p14:creationId xmlns:p14="http://schemas.microsoft.com/office/powerpoint/2010/main" val="3116558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tr-TR"/>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B8BBFD81-D188-493E-8429-EDBA04BF222F}" type="datetimeFigureOut">
              <a:rPr lang="tr-TR" smtClean="0"/>
              <a:t>8.09.2023</a:t>
            </a:fld>
            <a:endParaRPr lang="tr-TR"/>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36DF1527-19B1-48A3-ADF4-647C2718D378}" type="slidenum">
              <a:rPr lang="tr-TR" smtClean="0"/>
              <a:t>‹#›</a:t>
            </a:fld>
            <a:endParaRPr lang="tr-TR"/>
          </a:p>
        </p:txBody>
      </p:sp>
    </p:spTree>
    <p:extLst>
      <p:ext uri="{BB962C8B-B14F-4D97-AF65-F5344CB8AC3E}">
        <p14:creationId xmlns:p14="http://schemas.microsoft.com/office/powerpoint/2010/main" val="1248099258"/>
      </p:ext>
    </p:extLst>
  </p:cSld>
  <p:clrMap bg1="dk1" tx1="lt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7.xml"/><Relationship Id="rId4" Type="http://schemas.openxmlformats.org/officeDocument/2006/relationships/image" Target="../media/image13.emf"/></Relationships>
</file>

<file path=ppt/slides/_rels/slide1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CE99FA3-E7A1-4431-AFBC-D7044A34D0F0}"/>
              </a:ext>
            </a:extLst>
          </p:cNvPr>
          <p:cNvSpPr>
            <a:spLocks noGrp="1"/>
          </p:cNvSpPr>
          <p:nvPr>
            <p:ph type="ctrTitle"/>
          </p:nvPr>
        </p:nvSpPr>
        <p:spPr>
          <a:xfrm>
            <a:off x="1307184" y="505692"/>
            <a:ext cx="9144000" cy="731838"/>
          </a:xfrm>
        </p:spPr>
        <p:txBody>
          <a:bodyPr>
            <a:normAutofit/>
          </a:bodyPr>
          <a:lstStyle/>
          <a:p>
            <a:r>
              <a:rPr lang="nn-NO" sz="3200" b="1" i="0" u="none" strike="noStrike" baseline="0" dirty="0">
                <a:solidFill>
                  <a:srgbClr val="FF0000"/>
                </a:solidFill>
                <a:latin typeface="Trebuchet MS" panose="020B0603020202020204" pitchFamily="34" charset="0"/>
              </a:rPr>
              <a:t>1. Bölüm - Elektronik Programlamaya Giriş </a:t>
            </a:r>
            <a:endParaRPr lang="tr-TR" sz="8800" dirty="0">
              <a:solidFill>
                <a:srgbClr val="FF0000"/>
              </a:solidFill>
            </a:endParaRPr>
          </a:p>
        </p:txBody>
      </p:sp>
      <p:sp>
        <p:nvSpPr>
          <p:cNvPr id="3" name="Alt Başlık 2">
            <a:extLst>
              <a:ext uri="{FF2B5EF4-FFF2-40B4-BE49-F238E27FC236}">
                <a16:creationId xmlns:a16="http://schemas.microsoft.com/office/drawing/2014/main" id="{374AA46A-1B2A-4561-90BD-3FB4D4045B9D}"/>
              </a:ext>
            </a:extLst>
          </p:cNvPr>
          <p:cNvSpPr>
            <a:spLocks noGrp="1"/>
          </p:cNvSpPr>
          <p:nvPr>
            <p:ph type="subTitle" idx="1"/>
          </p:nvPr>
        </p:nvSpPr>
        <p:spPr>
          <a:xfrm>
            <a:off x="920684" y="5202238"/>
            <a:ext cx="9144000" cy="1655762"/>
          </a:xfrm>
        </p:spPr>
        <p:txBody>
          <a:bodyPr/>
          <a:lstStyle/>
          <a:p>
            <a:endParaRPr lang="tr-TR" dirty="0"/>
          </a:p>
        </p:txBody>
      </p:sp>
      <p:pic>
        <p:nvPicPr>
          <p:cNvPr id="1026" name="Picture 2" descr="Elektronik Nedir? | WM Aracı">
            <a:extLst>
              <a:ext uri="{FF2B5EF4-FFF2-40B4-BE49-F238E27FC236}">
                <a16:creationId xmlns:a16="http://schemas.microsoft.com/office/drawing/2014/main" id="{F72DF766-FBE7-4B34-8187-9B59CAD220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3558" y="1572722"/>
            <a:ext cx="8073505" cy="32160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382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1501CF1-D6EB-4F46-8572-B4222990DD34}"/>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6CA47EF3-86AC-4E54-A62D-2EAD99A2CF60}"/>
              </a:ext>
            </a:extLst>
          </p:cNvPr>
          <p:cNvSpPr>
            <a:spLocks noGrp="1"/>
          </p:cNvSpPr>
          <p:nvPr>
            <p:ph idx="1"/>
          </p:nvPr>
        </p:nvSpPr>
        <p:spPr/>
        <p:txBody>
          <a:bodyPr>
            <a:normAutofit fontScale="92500" lnSpcReduction="10000"/>
          </a:bodyPr>
          <a:lstStyle/>
          <a:p>
            <a:pPr algn="l"/>
            <a:endParaRPr lang="tr-TR" sz="2400" b="0" i="0" u="none" strike="noStrike" baseline="0" dirty="0"/>
          </a:p>
          <a:p>
            <a:r>
              <a:rPr lang="tr-TR" sz="2400" b="0" i="0" u="none" strike="noStrike" baseline="0" dirty="0"/>
              <a:t>Bu devrede gerilim arttırılırsa LED’in verdiği ışık miktarı nasıl değişir? </a:t>
            </a:r>
          </a:p>
          <a:p>
            <a:pPr algn="l"/>
            <a:endParaRPr lang="tr-TR" sz="2400" b="0" i="0" u="none" strike="noStrike" baseline="0" dirty="0">
              <a:latin typeface="Arial" panose="020B0604020202020204" pitchFamily="34" charset="0"/>
            </a:endParaRPr>
          </a:p>
          <a:p>
            <a:r>
              <a:rPr lang="tr-TR" sz="2400" b="0" i="0" u="none" strike="noStrike" baseline="0" dirty="0">
                <a:latin typeface="Arial" panose="020B0604020202020204" pitchFamily="34" charset="0"/>
              </a:rPr>
              <a:t>Bu devrede yer alan direncin büyüklüğü artırıldığında LED’in verdiği ışık miktarı nasıl değişir? </a:t>
            </a:r>
          </a:p>
          <a:p>
            <a:pPr algn="l"/>
            <a:endParaRPr lang="tr-TR" sz="2400" b="0" i="0" u="none" strike="noStrike" baseline="0" dirty="0">
              <a:latin typeface="Arial" panose="020B0604020202020204" pitchFamily="34" charset="0"/>
            </a:endParaRPr>
          </a:p>
          <a:p>
            <a:r>
              <a:rPr lang="tr-TR" sz="2400" b="0" i="0" u="none" strike="noStrike" baseline="0" dirty="0">
                <a:latin typeface="Arial" panose="020B0604020202020204" pitchFamily="34" charset="0"/>
              </a:rPr>
              <a:t>Çevrenizde pille çalışan cihazlar var mı? Bu cihazların kaçar adet pile ihtiyaç duyduklarını biliyor musunuz? Bu cihazlarda farklı sayıda pile neden ihtiyaç duyulur? </a:t>
            </a:r>
          </a:p>
          <a:p>
            <a:endParaRPr lang="tr-TR" dirty="0"/>
          </a:p>
        </p:txBody>
      </p:sp>
    </p:spTree>
    <p:extLst>
      <p:ext uri="{BB962C8B-B14F-4D97-AF65-F5344CB8AC3E}">
        <p14:creationId xmlns:p14="http://schemas.microsoft.com/office/powerpoint/2010/main" val="18769652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52EAB914-00CF-4101-992B-24EA86D3EA88}"/>
              </a:ext>
            </a:extLst>
          </p:cNvPr>
          <p:cNvPicPr>
            <a:picLocks noChangeAspect="1"/>
          </p:cNvPicPr>
          <p:nvPr/>
        </p:nvPicPr>
        <p:blipFill>
          <a:blip r:embed="rId2"/>
          <a:stretch>
            <a:fillRect/>
          </a:stretch>
        </p:blipFill>
        <p:spPr>
          <a:xfrm>
            <a:off x="783131" y="1470097"/>
            <a:ext cx="10330061" cy="3771206"/>
          </a:xfrm>
          <a:prstGeom prst="rect">
            <a:avLst/>
          </a:prstGeom>
        </p:spPr>
      </p:pic>
      <p:sp>
        <p:nvSpPr>
          <p:cNvPr id="7" name="Metin kutusu 6">
            <a:extLst>
              <a:ext uri="{FF2B5EF4-FFF2-40B4-BE49-F238E27FC236}">
                <a16:creationId xmlns:a16="http://schemas.microsoft.com/office/drawing/2014/main" id="{46609BB4-037A-4B54-BE1F-400A7D2F0BE7}"/>
              </a:ext>
            </a:extLst>
          </p:cNvPr>
          <p:cNvSpPr txBox="1"/>
          <p:nvPr/>
        </p:nvSpPr>
        <p:spPr>
          <a:xfrm>
            <a:off x="4659198" y="720306"/>
            <a:ext cx="6094428" cy="523220"/>
          </a:xfrm>
          <a:prstGeom prst="rect">
            <a:avLst/>
          </a:prstGeom>
          <a:noFill/>
        </p:spPr>
        <p:txBody>
          <a:bodyPr wrap="square">
            <a:spAutoFit/>
          </a:bodyPr>
          <a:lstStyle/>
          <a:p>
            <a:r>
              <a:rPr lang="tr-TR" sz="2800" b="0" i="0" u="none" strike="noStrike" baseline="0" dirty="0" err="1"/>
              <a:t>Breadboard</a:t>
            </a:r>
            <a:r>
              <a:rPr lang="tr-TR" sz="2800" b="0" i="0" u="none" strike="noStrike" baseline="0" dirty="0"/>
              <a:t> </a:t>
            </a:r>
            <a:endParaRPr lang="tr-TR" sz="2800" dirty="0"/>
          </a:p>
        </p:txBody>
      </p:sp>
    </p:spTree>
    <p:extLst>
      <p:ext uri="{BB962C8B-B14F-4D97-AF65-F5344CB8AC3E}">
        <p14:creationId xmlns:p14="http://schemas.microsoft.com/office/powerpoint/2010/main" val="22958515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3432C38-49E3-4B80-95AF-3AACDA08F11F}"/>
              </a:ext>
            </a:extLst>
          </p:cNvPr>
          <p:cNvSpPr>
            <a:spLocks noGrp="1"/>
          </p:cNvSpPr>
          <p:nvPr>
            <p:ph type="title"/>
          </p:nvPr>
        </p:nvSpPr>
        <p:spPr/>
        <p:txBody>
          <a:bodyPr/>
          <a:lstStyle/>
          <a:p>
            <a:r>
              <a:rPr lang="tr-TR" sz="2800" b="0" i="0" u="none" strike="noStrike" baseline="0" dirty="0" err="1">
                <a:solidFill>
                  <a:schemeClr val="bg1"/>
                </a:solidFill>
                <a:latin typeface="Arial" panose="020B0604020202020204" pitchFamily="34" charset="0"/>
              </a:rPr>
              <a:t>Breadboard</a:t>
            </a:r>
            <a:r>
              <a:rPr lang="tr-TR" sz="2800" b="0" i="0" u="none" strike="noStrike" baseline="0" dirty="0">
                <a:solidFill>
                  <a:schemeClr val="bg1"/>
                </a:solidFill>
                <a:latin typeface="Arial" panose="020B0604020202020204" pitchFamily="34" charset="0"/>
              </a:rPr>
              <a:t> ve </a:t>
            </a:r>
            <a:r>
              <a:rPr lang="tr-TR" sz="2800" b="0" i="0" u="none" strike="noStrike" baseline="0" dirty="0" err="1">
                <a:solidFill>
                  <a:schemeClr val="bg1"/>
                </a:solidFill>
                <a:latin typeface="Arial" panose="020B0604020202020204" pitchFamily="34" charset="0"/>
              </a:rPr>
              <a:t>Deneyap</a:t>
            </a:r>
            <a:r>
              <a:rPr lang="tr-TR" sz="2800" b="0" i="0" u="none" strike="noStrike" baseline="0" dirty="0">
                <a:solidFill>
                  <a:schemeClr val="bg1"/>
                </a:solidFill>
                <a:latin typeface="Arial" panose="020B0604020202020204" pitchFamily="34" charset="0"/>
              </a:rPr>
              <a:t> Kart ile Basit Bir Devre Oluşturma </a:t>
            </a:r>
            <a:endParaRPr lang="tr-TR" sz="5400" dirty="0">
              <a:solidFill>
                <a:schemeClr val="bg1"/>
              </a:solidFill>
            </a:endParaRPr>
          </a:p>
        </p:txBody>
      </p:sp>
      <p:sp>
        <p:nvSpPr>
          <p:cNvPr id="7" name="İçerik Yer Tutucusu 6">
            <a:extLst>
              <a:ext uri="{FF2B5EF4-FFF2-40B4-BE49-F238E27FC236}">
                <a16:creationId xmlns:a16="http://schemas.microsoft.com/office/drawing/2014/main" id="{22C03C6D-90A2-49D7-9589-ACCC3FF4F003}"/>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Deneyap</a:t>
            </a:r>
            <a:r>
              <a:rPr lang="tr-TR" sz="1800" b="1" i="0" u="none" strike="noStrike" baseline="0" dirty="0">
                <a:solidFill>
                  <a:srgbClr val="006565"/>
                </a:solidFill>
                <a:latin typeface="Arial" panose="020B0604020202020204" pitchFamily="34" charset="0"/>
              </a:rPr>
              <a:t> Kart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560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Kırmızı LED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1215667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2FCD594D-3655-4433-AF5E-2CC652DF0D2C}"/>
              </a:ext>
            </a:extLst>
          </p:cNvPr>
          <p:cNvPicPr>
            <a:picLocks noChangeAspect="1"/>
          </p:cNvPicPr>
          <p:nvPr/>
        </p:nvPicPr>
        <p:blipFill>
          <a:blip r:embed="rId2"/>
          <a:stretch>
            <a:fillRect/>
          </a:stretch>
        </p:blipFill>
        <p:spPr>
          <a:xfrm>
            <a:off x="2262764" y="593236"/>
            <a:ext cx="7666471" cy="5829237"/>
          </a:xfrm>
          <a:prstGeom prst="rect">
            <a:avLst/>
          </a:prstGeom>
        </p:spPr>
      </p:pic>
    </p:spTree>
    <p:extLst>
      <p:ext uri="{BB962C8B-B14F-4D97-AF65-F5344CB8AC3E}">
        <p14:creationId xmlns:p14="http://schemas.microsoft.com/office/powerpoint/2010/main" val="25017502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C9B2501-151F-4989-973C-0D44F6B0838C}"/>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864C2B03-4885-4E82-AABA-9E3279FD04C4}"/>
              </a:ext>
            </a:extLst>
          </p:cNvPr>
          <p:cNvSpPr>
            <a:spLocks noGrp="1"/>
          </p:cNvSpPr>
          <p:nvPr>
            <p:ph idx="1"/>
          </p:nvPr>
        </p:nvSpPr>
        <p:spPr/>
        <p:txBody>
          <a:bodyPr>
            <a:normAutofit/>
          </a:bodyPr>
          <a:lstStyle/>
          <a:p>
            <a:pPr algn="l"/>
            <a:endParaRPr lang="tr-TR" sz="2400" b="0" i="0" u="none" strike="noStrike" baseline="0" dirty="0">
              <a:latin typeface="Arial" panose="020B0604020202020204" pitchFamily="34" charset="0"/>
            </a:endParaRPr>
          </a:p>
          <a:p>
            <a:r>
              <a:rPr lang="tr-TR" sz="2400" b="0" i="0" u="none" strike="noStrike" baseline="0" dirty="0">
                <a:latin typeface="Arial" panose="020B0604020202020204" pitchFamily="34" charset="0"/>
              </a:rPr>
              <a:t>i. Devrede neden bir direnç kullanılmıştır? </a:t>
            </a:r>
          </a:p>
          <a:p>
            <a:r>
              <a:rPr lang="tr-TR" sz="2400" b="0" i="0" u="none" strike="noStrike" baseline="0" dirty="0">
                <a:latin typeface="Arial" panose="020B0604020202020204" pitchFamily="34" charset="0"/>
              </a:rPr>
              <a:t>ii. Devrede direnç kullanılmasaydı ne gibi sorunlar ile karşılaşılabilirdi? </a:t>
            </a:r>
          </a:p>
          <a:p>
            <a:r>
              <a:rPr lang="tr-TR" sz="2400" b="0" i="0" u="none" strike="noStrike" baseline="0" dirty="0">
                <a:latin typeface="Arial" panose="020B0604020202020204" pitchFamily="34" charset="0"/>
              </a:rPr>
              <a:t>iii. ABD’den alınan bir elektronik cihazların adaptörünün Türkiye’de kullanılabilmesi için nelere dikkat etmeliyiz? </a:t>
            </a:r>
            <a:r>
              <a:rPr lang="tr-TR" sz="2400" b="0" i="0" u="none" strike="noStrike" baseline="0" dirty="0" err="1">
                <a:latin typeface="Arial" panose="020B0604020202020204" pitchFamily="34" charset="0"/>
              </a:rPr>
              <a:t>Ohm</a:t>
            </a:r>
            <a:r>
              <a:rPr lang="tr-TR" sz="2400" b="0" i="0" u="none" strike="noStrike" baseline="0" dirty="0">
                <a:latin typeface="Arial" panose="020B0604020202020204" pitchFamily="34" charset="0"/>
              </a:rPr>
              <a:t> yasasından faydalanarak bunun sebebini açıklayınız. (Türkiye’de 220V kullanılırken, Amerika’da 110V kullanılmaktadır) </a:t>
            </a:r>
          </a:p>
          <a:p>
            <a:endParaRPr lang="tr-TR" sz="2400" dirty="0"/>
          </a:p>
        </p:txBody>
      </p:sp>
    </p:spTree>
    <p:extLst>
      <p:ext uri="{BB962C8B-B14F-4D97-AF65-F5344CB8AC3E}">
        <p14:creationId xmlns:p14="http://schemas.microsoft.com/office/powerpoint/2010/main" val="5503677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1501CF1-D6EB-4F46-8572-B4222990DD34}"/>
              </a:ext>
            </a:extLst>
          </p:cNvPr>
          <p:cNvSpPr>
            <a:spLocks noGrp="1"/>
          </p:cNvSpPr>
          <p:nvPr>
            <p:ph type="title"/>
          </p:nvPr>
        </p:nvSpPr>
        <p:spPr/>
        <p:txBody>
          <a:bodyPr/>
          <a:lstStyle/>
          <a:p>
            <a:r>
              <a:rPr lang="tr-TR" sz="2400" b="0" i="0" u="none" strike="noStrike" baseline="0" dirty="0">
                <a:solidFill>
                  <a:srgbClr val="000000"/>
                </a:solidFill>
              </a:rPr>
              <a:t>Basit Bir Devre Oluşturma ve Direnç Değerlerini Değiştirme </a:t>
            </a:r>
            <a:endParaRPr lang="tr-TR" sz="4800" dirty="0"/>
          </a:p>
        </p:txBody>
      </p:sp>
      <p:sp>
        <p:nvSpPr>
          <p:cNvPr id="3" name="İçerik Yer Tutucusu 2">
            <a:extLst>
              <a:ext uri="{FF2B5EF4-FFF2-40B4-BE49-F238E27FC236}">
                <a16:creationId xmlns:a16="http://schemas.microsoft.com/office/drawing/2014/main" id="{6CA47EF3-86AC-4E54-A62D-2EAD99A2CF60}"/>
              </a:ext>
            </a:extLst>
          </p:cNvPr>
          <p:cNvSpPr>
            <a:spLocks noGrp="1"/>
          </p:cNvSpPr>
          <p:nvPr>
            <p:ph idx="1"/>
          </p:nvPr>
        </p:nvSpPr>
        <p:spPr/>
        <p:txBody>
          <a:bodyPr>
            <a:normAutofit lnSpcReduction="10000"/>
          </a:bodyPr>
          <a:lstStyle/>
          <a:p>
            <a:pPr marL="0" indent="0">
              <a:buNone/>
            </a:pPr>
            <a:endParaRPr lang="tr-TR" sz="1800" b="1" i="0" u="none" strike="noStrike" baseline="0" dirty="0">
              <a:solidFill>
                <a:srgbClr val="FFFFFF"/>
              </a:solidFill>
              <a:latin typeface="Arial" panose="020B0604020202020204" pitchFamily="34" charset="0"/>
            </a:endParaRPr>
          </a:p>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Deneyap</a:t>
            </a:r>
            <a:r>
              <a:rPr lang="tr-TR" sz="1800" b="1" i="0" u="none" strike="noStrike" baseline="0" dirty="0">
                <a:solidFill>
                  <a:srgbClr val="006565"/>
                </a:solidFill>
                <a:latin typeface="Arial" panose="020B0604020202020204" pitchFamily="34" charset="0"/>
              </a:rPr>
              <a:t> Kart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220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560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1K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Kırmızı LED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22849520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16B4D617-EE14-4131-A974-0350564B57D9}"/>
              </a:ext>
            </a:extLst>
          </p:cNvPr>
          <p:cNvPicPr>
            <a:picLocks noChangeAspect="1"/>
          </p:cNvPicPr>
          <p:nvPr/>
        </p:nvPicPr>
        <p:blipFill>
          <a:blip r:embed="rId2"/>
          <a:stretch>
            <a:fillRect/>
          </a:stretch>
        </p:blipFill>
        <p:spPr>
          <a:xfrm>
            <a:off x="547993" y="502780"/>
            <a:ext cx="10792452" cy="5851789"/>
          </a:xfrm>
          <a:prstGeom prst="rect">
            <a:avLst/>
          </a:prstGeom>
        </p:spPr>
      </p:pic>
    </p:spTree>
    <p:extLst>
      <p:ext uri="{BB962C8B-B14F-4D97-AF65-F5344CB8AC3E}">
        <p14:creationId xmlns:p14="http://schemas.microsoft.com/office/powerpoint/2010/main" val="29795062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up 9">
            <a:extLst>
              <a:ext uri="{FF2B5EF4-FFF2-40B4-BE49-F238E27FC236}">
                <a16:creationId xmlns:a16="http://schemas.microsoft.com/office/drawing/2014/main" id="{31C093B3-8A23-4DD3-99E9-480C42F754D5}"/>
              </a:ext>
            </a:extLst>
          </p:cNvPr>
          <p:cNvGrpSpPr/>
          <p:nvPr/>
        </p:nvGrpSpPr>
        <p:grpSpPr>
          <a:xfrm>
            <a:off x="996099" y="848413"/>
            <a:ext cx="10199802" cy="5316716"/>
            <a:chOff x="791227" y="1975817"/>
            <a:chExt cx="8710238" cy="3594473"/>
          </a:xfrm>
        </p:grpSpPr>
        <p:pic>
          <p:nvPicPr>
            <p:cNvPr id="5" name="Resim 4">
              <a:extLst>
                <a:ext uri="{FF2B5EF4-FFF2-40B4-BE49-F238E27FC236}">
                  <a16:creationId xmlns:a16="http://schemas.microsoft.com/office/drawing/2014/main" id="{963DCACD-24FE-4B51-B8FE-5CA83D620CC0}"/>
                </a:ext>
              </a:extLst>
            </p:cNvPr>
            <p:cNvPicPr>
              <a:picLocks noChangeAspect="1"/>
            </p:cNvPicPr>
            <p:nvPr/>
          </p:nvPicPr>
          <p:blipFill>
            <a:blip r:embed="rId2"/>
            <a:stretch>
              <a:fillRect/>
            </a:stretch>
          </p:blipFill>
          <p:spPr>
            <a:xfrm>
              <a:off x="791227" y="2016452"/>
              <a:ext cx="2704563" cy="3553838"/>
            </a:xfrm>
            <a:prstGeom prst="rect">
              <a:avLst/>
            </a:prstGeom>
          </p:spPr>
        </p:pic>
        <p:pic>
          <p:nvPicPr>
            <p:cNvPr id="7" name="Resim 6">
              <a:extLst>
                <a:ext uri="{FF2B5EF4-FFF2-40B4-BE49-F238E27FC236}">
                  <a16:creationId xmlns:a16="http://schemas.microsoft.com/office/drawing/2014/main" id="{9D0C1E89-6C88-4886-8552-FD8D5E9EFD01}"/>
                </a:ext>
              </a:extLst>
            </p:cNvPr>
            <p:cNvPicPr>
              <a:picLocks noChangeAspect="1"/>
            </p:cNvPicPr>
            <p:nvPr/>
          </p:nvPicPr>
          <p:blipFill>
            <a:blip r:embed="rId3"/>
            <a:stretch>
              <a:fillRect/>
            </a:stretch>
          </p:blipFill>
          <p:spPr>
            <a:xfrm>
              <a:off x="3711811" y="1975817"/>
              <a:ext cx="2678806" cy="3560323"/>
            </a:xfrm>
            <a:prstGeom prst="rect">
              <a:avLst/>
            </a:prstGeom>
          </p:spPr>
        </p:pic>
        <p:pic>
          <p:nvPicPr>
            <p:cNvPr id="9" name="Resim 8">
              <a:extLst>
                <a:ext uri="{FF2B5EF4-FFF2-40B4-BE49-F238E27FC236}">
                  <a16:creationId xmlns:a16="http://schemas.microsoft.com/office/drawing/2014/main" id="{983541AA-67CA-4FF0-B0F5-3648CECA2CA2}"/>
                </a:ext>
              </a:extLst>
            </p:cNvPr>
            <p:cNvPicPr>
              <a:picLocks noChangeAspect="1"/>
            </p:cNvPicPr>
            <p:nvPr/>
          </p:nvPicPr>
          <p:blipFill>
            <a:blip r:embed="rId4"/>
            <a:stretch>
              <a:fillRect/>
            </a:stretch>
          </p:blipFill>
          <p:spPr>
            <a:xfrm>
              <a:off x="6822659" y="1975817"/>
              <a:ext cx="2678806" cy="3540868"/>
            </a:xfrm>
            <a:prstGeom prst="rect">
              <a:avLst/>
            </a:prstGeom>
          </p:spPr>
        </p:pic>
      </p:grpSp>
    </p:spTree>
    <p:extLst>
      <p:ext uri="{BB962C8B-B14F-4D97-AF65-F5344CB8AC3E}">
        <p14:creationId xmlns:p14="http://schemas.microsoft.com/office/powerpoint/2010/main" val="18713222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35D46867-EE38-4A08-A3CB-697943B7C719}"/>
              </a:ext>
            </a:extLst>
          </p:cNvPr>
          <p:cNvPicPr>
            <a:picLocks noGrp="1" noChangeAspect="1"/>
          </p:cNvPicPr>
          <p:nvPr>
            <p:ph idx="4294967295"/>
          </p:nvPr>
        </p:nvPicPr>
        <p:blipFill>
          <a:blip r:embed="rId2"/>
          <a:stretch>
            <a:fillRect/>
          </a:stretch>
        </p:blipFill>
        <p:spPr>
          <a:xfrm>
            <a:off x="1065229" y="1788474"/>
            <a:ext cx="9313682" cy="4951692"/>
          </a:xfrm>
        </p:spPr>
      </p:pic>
      <p:sp>
        <p:nvSpPr>
          <p:cNvPr id="7" name="Metin kutusu 6">
            <a:extLst>
              <a:ext uri="{FF2B5EF4-FFF2-40B4-BE49-F238E27FC236}">
                <a16:creationId xmlns:a16="http://schemas.microsoft.com/office/drawing/2014/main" id="{52E17AFC-1ECE-4791-B581-9EB22C456EBB}"/>
              </a:ext>
            </a:extLst>
          </p:cNvPr>
          <p:cNvSpPr txBox="1"/>
          <p:nvPr/>
        </p:nvSpPr>
        <p:spPr>
          <a:xfrm>
            <a:off x="2349631" y="157258"/>
            <a:ext cx="6094428" cy="1631216"/>
          </a:xfrm>
          <a:prstGeom prst="rect">
            <a:avLst/>
          </a:prstGeom>
          <a:noFill/>
        </p:spPr>
        <p:txBody>
          <a:bodyPr wrap="square">
            <a:spAutoFit/>
          </a:bodyPr>
          <a:lstStyle/>
          <a:p>
            <a:r>
              <a:rPr lang="tr-TR" sz="2000" b="0" i="0" u="none" strike="noStrike" baseline="0" dirty="0" err="1">
                <a:latin typeface="Arial" panose="020B0604020202020204" pitchFamily="34" charset="0"/>
              </a:rPr>
              <a:t>Deneyap</a:t>
            </a:r>
            <a:r>
              <a:rPr lang="tr-TR" sz="2000" b="0" i="0" u="none" strike="noStrike" baseline="0" dirty="0">
                <a:latin typeface="Arial" panose="020B0604020202020204" pitchFamily="34" charset="0"/>
              </a:rPr>
              <a:t> Kart; üzerine dijital ve analog </a:t>
            </a:r>
            <a:r>
              <a:rPr lang="tr-TR" sz="2000" b="0" i="0" u="none" strike="noStrike" baseline="0" dirty="0" err="1">
                <a:latin typeface="Arial" panose="020B0604020202020204" pitchFamily="34" charset="0"/>
              </a:rPr>
              <a:t>pinler</a:t>
            </a:r>
            <a:r>
              <a:rPr lang="tr-TR" sz="2000" b="0" i="0" u="none" strike="noStrike" baseline="0" dirty="0">
                <a:latin typeface="Arial" panose="020B0604020202020204" pitchFamily="34" charset="0"/>
              </a:rPr>
              <a:t> aracılığıyla </a:t>
            </a:r>
            <a:r>
              <a:rPr lang="tr-TR" sz="2000" b="0" i="0" u="none" strike="noStrike" baseline="0" dirty="0" err="1">
                <a:latin typeface="Arial" panose="020B0604020202020204" pitchFamily="34" charset="0"/>
              </a:rPr>
              <a:t>sensör</a:t>
            </a:r>
            <a:r>
              <a:rPr lang="tr-TR" sz="2000" b="0" i="0" u="none" strike="noStrike" baseline="0" dirty="0">
                <a:latin typeface="Arial" panose="020B0604020202020204" pitchFamily="34" charset="0"/>
              </a:rPr>
              <a:t>, motor ve diğer elektronik devre elemanlarını bağlayıp programlayarak çevresi ile iletişime geçebilen fiziksel programlama platformudur. </a:t>
            </a:r>
            <a:endParaRPr lang="tr-TR" sz="2000" dirty="0"/>
          </a:p>
        </p:txBody>
      </p:sp>
    </p:spTree>
    <p:extLst>
      <p:ext uri="{BB962C8B-B14F-4D97-AF65-F5344CB8AC3E}">
        <p14:creationId xmlns:p14="http://schemas.microsoft.com/office/powerpoint/2010/main" val="18571614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Resim 2">
            <a:extLst>
              <a:ext uri="{FF2B5EF4-FFF2-40B4-BE49-F238E27FC236}">
                <a16:creationId xmlns:a16="http://schemas.microsoft.com/office/drawing/2014/main" id="{2D6D450E-E1C1-4DC2-ADD9-5962BE92AFD5}"/>
              </a:ext>
            </a:extLst>
          </p:cNvPr>
          <p:cNvPicPr>
            <a:picLocks noChangeAspect="1"/>
          </p:cNvPicPr>
          <p:nvPr/>
        </p:nvPicPr>
        <p:blipFill>
          <a:blip r:embed="rId2"/>
          <a:stretch>
            <a:fillRect/>
          </a:stretch>
        </p:blipFill>
        <p:spPr>
          <a:xfrm>
            <a:off x="260940" y="292814"/>
            <a:ext cx="11589227" cy="6230534"/>
          </a:xfrm>
          <a:prstGeom prst="rect">
            <a:avLst/>
          </a:prstGeom>
        </p:spPr>
      </p:pic>
    </p:spTree>
    <p:extLst>
      <p:ext uri="{BB962C8B-B14F-4D97-AF65-F5344CB8AC3E}">
        <p14:creationId xmlns:p14="http://schemas.microsoft.com/office/powerpoint/2010/main" val="759414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1501CF1-D6EB-4F46-8572-B4222990DD34}"/>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6CA47EF3-86AC-4E54-A62D-2EAD99A2CF60}"/>
              </a:ext>
            </a:extLst>
          </p:cNvPr>
          <p:cNvSpPr>
            <a:spLocks noGrp="1"/>
          </p:cNvSpPr>
          <p:nvPr>
            <p:ph idx="1"/>
          </p:nvPr>
        </p:nvSpPr>
        <p:spPr/>
        <p:txBody>
          <a:bodyPr>
            <a:normAutofit/>
          </a:bodyPr>
          <a:lstStyle/>
          <a:p>
            <a:r>
              <a:rPr lang="tr-TR" sz="2400" dirty="0">
                <a:effectLst/>
                <a:latin typeface="Calibri" panose="020F0502020204030204" pitchFamily="34" charset="0"/>
                <a:ea typeface="Calibri" panose="020F0502020204030204" pitchFamily="34" charset="0"/>
                <a:cs typeface="Times New Roman" panose="02020603050405020304" pitchFamily="18" charset="0"/>
              </a:rPr>
              <a:t>Elektrik enerjisini nitelemek için iki temel kavram bilinmelidir. Bu kavramlar gerilim ve akımdır.</a:t>
            </a:r>
          </a:p>
          <a:p>
            <a:r>
              <a:rPr lang="tr-TR" sz="2400" dirty="0">
                <a:effectLst/>
                <a:latin typeface="Calibri" panose="020F0502020204030204" pitchFamily="34" charset="0"/>
                <a:ea typeface="Calibri" panose="020F0502020204030204" pitchFamily="34" charset="0"/>
                <a:cs typeface="Times New Roman" panose="02020603050405020304" pitchFamily="18" charset="0"/>
              </a:rPr>
              <a:t>Gerilim elektrik kaynağının iki ucu arasındaki potansiyel enerji farkıdır. Elektriğin kablo aracılığıyla bir noktadan başka bir noktaya akmasını sağlar. Gerilim birimi Volt olarak ifade edilir.</a:t>
            </a:r>
          </a:p>
          <a:p>
            <a:r>
              <a:rPr lang="tr-TR" sz="2400" dirty="0">
                <a:effectLst/>
                <a:latin typeface="Calibri" panose="020F0502020204030204" pitchFamily="34" charset="0"/>
                <a:ea typeface="Calibri" panose="020F0502020204030204" pitchFamily="34" charset="0"/>
                <a:cs typeface="Times New Roman" panose="02020603050405020304" pitchFamily="18" charset="0"/>
              </a:rPr>
              <a:t>Akım ise bir noktadan diğer noktaya olan elektrik akışının kendisidir. Aslında bir noktadan diğerine akan şey elektron olarak adlandırılır. Yani akım bir kablo içerisindeki elektronların hareketidir. Akım birimi </a:t>
            </a:r>
            <a:r>
              <a:rPr lang="tr-TR" sz="2400" b="1" dirty="0">
                <a:effectLst/>
                <a:latin typeface="Calibri" panose="020F0502020204030204" pitchFamily="34" charset="0"/>
                <a:ea typeface="Calibri" panose="020F0502020204030204" pitchFamily="34" charset="0"/>
                <a:cs typeface="Times New Roman" panose="02020603050405020304" pitchFamily="18" charset="0"/>
              </a:rPr>
              <a:t>Amperdir</a:t>
            </a:r>
            <a:r>
              <a:rPr lang="tr-TR" sz="1800" dirty="0">
                <a:effectLst/>
                <a:latin typeface="Calibri" panose="020F0502020204030204" pitchFamily="34" charset="0"/>
                <a:ea typeface="Calibri" panose="020F0502020204030204" pitchFamily="34" charset="0"/>
                <a:cs typeface="Times New Roman" panose="02020603050405020304" pitchFamily="18" charset="0"/>
              </a:rPr>
              <a:t>.</a:t>
            </a:r>
          </a:p>
          <a:p>
            <a:endParaRPr lang="tr-TR" sz="2400" dirty="0"/>
          </a:p>
        </p:txBody>
      </p:sp>
    </p:spTree>
    <p:extLst>
      <p:ext uri="{BB962C8B-B14F-4D97-AF65-F5344CB8AC3E}">
        <p14:creationId xmlns:p14="http://schemas.microsoft.com/office/powerpoint/2010/main" val="29608581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0641F584-847F-46AD-9B7F-3CBC25474744}"/>
              </a:ext>
            </a:extLst>
          </p:cNvPr>
          <p:cNvPicPr>
            <a:picLocks noGrp="1" noChangeAspect="1"/>
          </p:cNvPicPr>
          <p:nvPr>
            <p:ph idx="4294967295"/>
          </p:nvPr>
        </p:nvPicPr>
        <p:blipFill>
          <a:blip r:embed="rId2"/>
          <a:stretch>
            <a:fillRect/>
          </a:stretch>
        </p:blipFill>
        <p:spPr>
          <a:xfrm>
            <a:off x="667543" y="1052022"/>
            <a:ext cx="10856913" cy="4151312"/>
          </a:xfrm>
        </p:spPr>
      </p:pic>
    </p:spTree>
    <p:extLst>
      <p:ext uri="{BB962C8B-B14F-4D97-AF65-F5344CB8AC3E}">
        <p14:creationId xmlns:p14="http://schemas.microsoft.com/office/powerpoint/2010/main" val="3353875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1501CF1-D6EB-4F46-8572-B4222990DD34}"/>
              </a:ext>
            </a:extLst>
          </p:cNvPr>
          <p:cNvSpPr>
            <a:spLocks noGrp="1"/>
          </p:cNvSpPr>
          <p:nvPr>
            <p:ph type="title"/>
          </p:nvPr>
        </p:nvSpPr>
        <p:spPr/>
        <p:txBody>
          <a:bodyPr/>
          <a:lstStyle/>
          <a:p>
            <a:r>
              <a:rPr lang="tr-TR" sz="4000" b="0" i="0" u="none" strike="noStrike" baseline="0" dirty="0" err="1">
                <a:solidFill>
                  <a:srgbClr val="00809E"/>
                </a:solidFill>
                <a:latin typeface="Arial" panose="020B0604020202020204" pitchFamily="34" charset="0"/>
              </a:rPr>
              <a:t>Deneyap</a:t>
            </a:r>
            <a:r>
              <a:rPr lang="tr-TR" sz="4000" b="0" i="0" u="none" strike="noStrike" baseline="0" dirty="0">
                <a:solidFill>
                  <a:srgbClr val="00809E"/>
                </a:solidFill>
                <a:latin typeface="Arial" panose="020B0604020202020204" pitchFamily="34" charset="0"/>
              </a:rPr>
              <a:t> Kart ile LED Yakıp Söndürme </a:t>
            </a:r>
            <a:endParaRPr lang="tr-TR" dirty="0"/>
          </a:p>
        </p:txBody>
      </p:sp>
      <p:sp>
        <p:nvSpPr>
          <p:cNvPr id="3" name="İçerik Yer Tutucusu 2">
            <a:extLst>
              <a:ext uri="{FF2B5EF4-FFF2-40B4-BE49-F238E27FC236}">
                <a16:creationId xmlns:a16="http://schemas.microsoft.com/office/drawing/2014/main" id="{6CA47EF3-86AC-4E54-A62D-2EAD99A2CF60}"/>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Deneyap</a:t>
            </a:r>
            <a:r>
              <a:rPr lang="tr-TR" sz="1800" b="1" i="0" u="none" strike="noStrike" baseline="0" dirty="0">
                <a:solidFill>
                  <a:srgbClr val="006565"/>
                </a:solidFill>
                <a:latin typeface="Arial" panose="020B0604020202020204" pitchFamily="34" charset="0"/>
              </a:rPr>
              <a:t> Kart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220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Kırmızı LED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16830618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824279A9-AC83-4F2C-96E0-ADCC5BDD16C3}"/>
              </a:ext>
            </a:extLst>
          </p:cNvPr>
          <p:cNvPicPr>
            <a:picLocks noGrp="1" noChangeAspect="1"/>
          </p:cNvPicPr>
          <p:nvPr>
            <p:ph idx="4294967295"/>
          </p:nvPr>
        </p:nvPicPr>
        <p:blipFill>
          <a:blip r:embed="rId2"/>
          <a:stretch>
            <a:fillRect/>
          </a:stretch>
        </p:blipFill>
        <p:spPr>
          <a:xfrm>
            <a:off x="303229" y="1139482"/>
            <a:ext cx="11585542" cy="4579036"/>
          </a:xfrm>
        </p:spPr>
      </p:pic>
    </p:spTree>
    <p:extLst>
      <p:ext uri="{BB962C8B-B14F-4D97-AF65-F5344CB8AC3E}">
        <p14:creationId xmlns:p14="http://schemas.microsoft.com/office/powerpoint/2010/main" val="41749488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4C21B1BF-CBED-4204-94C5-C57D57218272}"/>
              </a:ext>
            </a:extLst>
          </p:cNvPr>
          <p:cNvPicPr>
            <a:picLocks noGrp="1" noChangeAspect="1"/>
          </p:cNvPicPr>
          <p:nvPr>
            <p:ph idx="4294967295"/>
          </p:nvPr>
        </p:nvPicPr>
        <p:blipFill>
          <a:blip r:embed="rId2"/>
          <a:stretch>
            <a:fillRect/>
          </a:stretch>
        </p:blipFill>
        <p:spPr>
          <a:xfrm>
            <a:off x="1858651" y="694539"/>
            <a:ext cx="8474697" cy="5055852"/>
          </a:xfrm>
        </p:spPr>
      </p:pic>
    </p:spTree>
    <p:extLst>
      <p:ext uri="{BB962C8B-B14F-4D97-AF65-F5344CB8AC3E}">
        <p14:creationId xmlns:p14="http://schemas.microsoft.com/office/powerpoint/2010/main" val="33863440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C9B2501-151F-4989-973C-0D44F6B0838C}"/>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864C2B03-4885-4E82-AABA-9E3279FD04C4}"/>
              </a:ext>
            </a:extLst>
          </p:cNvPr>
          <p:cNvSpPr>
            <a:spLocks noGrp="1"/>
          </p:cNvSpPr>
          <p:nvPr>
            <p:ph idx="1"/>
          </p:nvPr>
        </p:nvSpPr>
        <p:spPr/>
        <p:txBody>
          <a:bodyPr>
            <a:normAutofit/>
          </a:bodyPr>
          <a:lstStyle/>
          <a:p>
            <a:pPr algn="l"/>
            <a:endParaRPr lang="tr-TR" sz="2400" b="0" i="0" u="none" strike="noStrike" baseline="0" dirty="0">
              <a:latin typeface="Arial" panose="020B0604020202020204" pitchFamily="34" charset="0"/>
            </a:endParaRPr>
          </a:p>
          <a:p>
            <a:r>
              <a:rPr lang="tr-TR" sz="2400" b="0" i="0" u="none" strike="noStrike" baseline="0" dirty="0">
                <a:latin typeface="Arial" panose="020B0604020202020204" pitchFamily="34" charset="0"/>
              </a:rPr>
              <a:t>i. Sizce </a:t>
            </a:r>
            <a:r>
              <a:rPr lang="tr-TR" sz="2400" b="0" i="0" u="none" strike="noStrike" baseline="0" dirty="0" err="1">
                <a:latin typeface="Arial" panose="020B0604020202020204" pitchFamily="34" charset="0"/>
              </a:rPr>
              <a:t>Arduino</a:t>
            </a:r>
            <a:r>
              <a:rPr lang="tr-TR" sz="2400" b="0" i="0" u="none" strike="noStrike" baseline="0" dirty="0">
                <a:latin typeface="Arial" panose="020B0604020202020204" pitchFamily="34" charset="0"/>
              </a:rPr>
              <a:t> </a:t>
            </a:r>
            <a:r>
              <a:rPr lang="tr-TR" sz="2400" b="0" i="0" u="none" strike="noStrike" baseline="0" dirty="0" err="1">
                <a:latin typeface="Arial" panose="020B0604020202020204" pitchFamily="34" charset="0"/>
              </a:rPr>
              <a:t>IDE’nin</a:t>
            </a:r>
            <a:r>
              <a:rPr lang="tr-TR" sz="2400" b="0" i="0" u="none" strike="noStrike" baseline="0" dirty="0">
                <a:latin typeface="Arial" panose="020B0604020202020204" pitchFamily="34" charset="0"/>
              </a:rPr>
              <a:t> farklı bir </a:t>
            </a:r>
            <a:r>
              <a:rPr lang="tr-TR" sz="2400" b="0" i="0" u="none" strike="noStrike" baseline="0" dirty="0" err="1">
                <a:latin typeface="Arial" panose="020B0604020202020204" pitchFamily="34" charset="0"/>
              </a:rPr>
              <a:t>pinini</a:t>
            </a:r>
            <a:r>
              <a:rPr lang="tr-TR" sz="2400" b="0" i="0" u="none" strike="noStrike" baseline="0" dirty="0">
                <a:latin typeface="Arial" panose="020B0604020202020204" pitchFamily="34" charset="0"/>
              </a:rPr>
              <a:t> çıkış olarak kullanmak istersek programda ne tür bir değişiklik yapılması gerekir? </a:t>
            </a:r>
          </a:p>
          <a:p>
            <a:r>
              <a:rPr lang="tr-TR" sz="2400" b="0" i="0" u="none" strike="noStrike" baseline="0" dirty="0">
                <a:latin typeface="Arial" panose="020B0604020202020204" pitchFamily="34" charset="0"/>
              </a:rPr>
              <a:t>ii. Sizce yazılan programda LED’in yanıp sönme süresini nasıl değiştirebiliriz? </a:t>
            </a:r>
          </a:p>
          <a:p>
            <a:endParaRPr lang="tr-TR" sz="2400" dirty="0"/>
          </a:p>
        </p:txBody>
      </p:sp>
    </p:spTree>
    <p:extLst>
      <p:ext uri="{BB962C8B-B14F-4D97-AF65-F5344CB8AC3E}">
        <p14:creationId xmlns:p14="http://schemas.microsoft.com/office/powerpoint/2010/main" val="29778036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1501CF1-D6EB-4F46-8572-B4222990DD34}"/>
              </a:ext>
            </a:extLst>
          </p:cNvPr>
          <p:cNvSpPr>
            <a:spLocks noGrp="1"/>
          </p:cNvSpPr>
          <p:nvPr>
            <p:ph type="title"/>
          </p:nvPr>
        </p:nvSpPr>
        <p:spPr/>
        <p:txBody>
          <a:bodyPr/>
          <a:lstStyle/>
          <a:p>
            <a:r>
              <a:rPr lang="tr-TR" b="0" i="0" u="none" strike="noStrike" baseline="0" dirty="0" err="1">
                <a:solidFill>
                  <a:srgbClr val="000000"/>
                </a:solidFill>
              </a:rPr>
              <a:t>Flip</a:t>
            </a:r>
            <a:r>
              <a:rPr lang="tr-TR" b="0" i="0" u="none" strike="noStrike" baseline="0" dirty="0">
                <a:solidFill>
                  <a:srgbClr val="000000"/>
                </a:solidFill>
              </a:rPr>
              <a:t> </a:t>
            </a:r>
            <a:r>
              <a:rPr lang="tr-TR" b="0" i="0" u="none" strike="noStrike" baseline="0" dirty="0" err="1">
                <a:solidFill>
                  <a:srgbClr val="000000"/>
                </a:solidFill>
              </a:rPr>
              <a:t>Flop</a:t>
            </a:r>
            <a:r>
              <a:rPr lang="tr-TR" b="0" i="0" u="none" strike="noStrike" baseline="0" dirty="0">
                <a:solidFill>
                  <a:srgbClr val="000000"/>
                </a:solidFill>
              </a:rPr>
              <a:t> </a:t>
            </a:r>
            <a:endParaRPr lang="tr-TR" sz="7200" dirty="0"/>
          </a:p>
        </p:txBody>
      </p:sp>
      <p:sp>
        <p:nvSpPr>
          <p:cNvPr id="3" name="İçerik Yer Tutucusu 2">
            <a:extLst>
              <a:ext uri="{FF2B5EF4-FFF2-40B4-BE49-F238E27FC236}">
                <a16:creationId xmlns:a16="http://schemas.microsoft.com/office/drawing/2014/main" id="{6CA47EF3-86AC-4E54-A62D-2EAD99A2CF60}"/>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Deneyap</a:t>
            </a:r>
            <a:r>
              <a:rPr lang="tr-TR" sz="1800" b="1" i="0" u="none" strike="noStrike" baseline="0" dirty="0">
                <a:solidFill>
                  <a:srgbClr val="006565"/>
                </a:solidFill>
                <a:latin typeface="Arial" panose="020B0604020202020204" pitchFamily="34" charset="0"/>
              </a:rPr>
              <a:t> Kart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r>
              <a:rPr lang="nb-NO" sz="1800" b="1" i="0" u="none" strike="noStrike" baseline="0" dirty="0">
                <a:solidFill>
                  <a:srgbClr val="006565"/>
                </a:solidFill>
                <a:latin typeface="Arial" panose="020B0604020202020204" pitchFamily="34" charset="0"/>
              </a:rPr>
              <a:t>2 adet 220 ohm direnç </a:t>
            </a:r>
            <a:r>
              <a:rPr lang="nb-NO"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 adet Kırmızı LED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 adet Mavi LED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6633451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864C2B03-4885-4E82-AABA-9E3279FD04C4}"/>
              </a:ext>
            </a:extLst>
          </p:cNvPr>
          <p:cNvSpPr>
            <a:spLocks noGrp="1"/>
          </p:cNvSpPr>
          <p:nvPr>
            <p:ph idx="4294967295"/>
          </p:nvPr>
        </p:nvSpPr>
        <p:spPr>
          <a:xfrm>
            <a:off x="819150" y="0"/>
            <a:ext cx="10553700" cy="3636963"/>
          </a:xfrm>
        </p:spPr>
        <p:txBody>
          <a:bodyPr>
            <a:normAutofit/>
          </a:bodyPr>
          <a:lstStyle/>
          <a:p>
            <a:r>
              <a:rPr lang="tr-TR" sz="2400" b="0" i="0" u="none" strike="noStrike" baseline="0" dirty="0" err="1">
                <a:latin typeface="Arial" panose="020B0604020202020204" pitchFamily="34" charset="0"/>
              </a:rPr>
              <a:t>Deneyap</a:t>
            </a:r>
            <a:r>
              <a:rPr lang="tr-TR" sz="2400" b="0" i="0" u="none" strike="noStrike" baseline="0" dirty="0">
                <a:latin typeface="Arial" panose="020B0604020202020204" pitchFamily="34" charset="0"/>
              </a:rPr>
              <a:t> Kartın 12. ve 13. dijital </a:t>
            </a:r>
            <a:r>
              <a:rPr lang="tr-TR" sz="2400" b="0" i="0" u="none" strike="noStrike" baseline="0" dirty="0" err="1">
                <a:latin typeface="Arial" panose="020B0604020202020204" pitchFamily="34" charset="0"/>
              </a:rPr>
              <a:t>pinlerine</a:t>
            </a:r>
            <a:r>
              <a:rPr lang="tr-TR" sz="2400" b="0" i="0" u="none" strike="noStrike" baseline="0" dirty="0">
                <a:latin typeface="Arial" panose="020B0604020202020204" pitchFamily="34" charset="0"/>
              </a:rPr>
              <a:t> bağlanmış iki LED’i sırayla yakıp söndürmektir. Farklı bir ifade ile önce 12. </a:t>
            </a:r>
            <a:r>
              <a:rPr lang="tr-TR" sz="2400" b="0" i="0" u="none" strike="noStrike" baseline="0" dirty="0" err="1">
                <a:latin typeface="Arial" panose="020B0604020202020204" pitchFamily="34" charset="0"/>
              </a:rPr>
              <a:t>pin’e</a:t>
            </a:r>
            <a:r>
              <a:rPr lang="tr-TR" sz="2400" b="0" i="0" u="none" strike="noStrike" baseline="0" dirty="0">
                <a:latin typeface="Arial" panose="020B0604020202020204" pitchFamily="34" charset="0"/>
              </a:rPr>
              <a:t> bağlı LED bir saniye boyunca yanmalıdır. Bu LED söndükten hemen sonra 13. </a:t>
            </a:r>
            <a:r>
              <a:rPr lang="tr-TR" sz="2400" b="0" i="0" u="none" strike="noStrike" baseline="0" dirty="0" err="1">
                <a:latin typeface="Arial" panose="020B0604020202020204" pitchFamily="34" charset="0"/>
              </a:rPr>
              <a:t>pin'e</a:t>
            </a:r>
            <a:r>
              <a:rPr lang="tr-TR" sz="2400" b="0" i="0" u="none" strike="noStrike" baseline="0" dirty="0">
                <a:latin typeface="Arial" panose="020B0604020202020204" pitchFamily="34" charset="0"/>
              </a:rPr>
              <a:t> bağlı LED bir saniye yanmalıdır ve bu işlem sürekli tekrar etmelidir. </a:t>
            </a:r>
            <a:endParaRPr lang="tr-TR" sz="2400" dirty="0"/>
          </a:p>
        </p:txBody>
      </p:sp>
      <p:pic>
        <p:nvPicPr>
          <p:cNvPr id="5" name="Resim 4">
            <a:extLst>
              <a:ext uri="{FF2B5EF4-FFF2-40B4-BE49-F238E27FC236}">
                <a16:creationId xmlns:a16="http://schemas.microsoft.com/office/drawing/2014/main" id="{B4948D02-FF68-49DC-ABC5-0C6488B3FBB1}"/>
              </a:ext>
            </a:extLst>
          </p:cNvPr>
          <p:cNvPicPr>
            <a:picLocks noChangeAspect="1"/>
          </p:cNvPicPr>
          <p:nvPr/>
        </p:nvPicPr>
        <p:blipFill>
          <a:blip r:embed="rId2"/>
          <a:stretch>
            <a:fillRect/>
          </a:stretch>
        </p:blipFill>
        <p:spPr>
          <a:xfrm>
            <a:off x="744719" y="2832436"/>
            <a:ext cx="10821970" cy="3834383"/>
          </a:xfrm>
          <a:prstGeom prst="rect">
            <a:avLst/>
          </a:prstGeom>
        </p:spPr>
      </p:pic>
    </p:spTree>
    <p:extLst>
      <p:ext uri="{BB962C8B-B14F-4D97-AF65-F5344CB8AC3E}">
        <p14:creationId xmlns:p14="http://schemas.microsoft.com/office/powerpoint/2010/main" val="6089411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254D3513-19F0-4F02-892E-B323EE496177}"/>
              </a:ext>
            </a:extLst>
          </p:cNvPr>
          <p:cNvPicPr>
            <a:picLocks noChangeAspect="1"/>
          </p:cNvPicPr>
          <p:nvPr/>
        </p:nvPicPr>
        <p:blipFill>
          <a:blip r:embed="rId2"/>
          <a:stretch>
            <a:fillRect/>
          </a:stretch>
        </p:blipFill>
        <p:spPr>
          <a:xfrm>
            <a:off x="883509" y="522001"/>
            <a:ext cx="9929036" cy="5958006"/>
          </a:xfrm>
          <a:prstGeom prst="rect">
            <a:avLst/>
          </a:prstGeom>
        </p:spPr>
      </p:pic>
    </p:spTree>
    <p:extLst>
      <p:ext uri="{BB962C8B-B14F-4D97-AF65-F5344CB8AC3E}">
        <p14:creationId xmlns:p14="http://schemas.microsoft.com/office/powerpoint/2010/main" val="26443514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C9B2501-151F-4989-973C-0D44F6B0838C}"/>
              </a:ext>
            </a:extLst>
          </p:cNvPr>
          <p:cNvSpPr>
            <a:spLocks noGrp="1"/>
          </p:cNvSpPr>
          <p:nvPr>
            <p:ph type="title"/>
          </p:nvPr>
        </p:nvSpPr>
        <p:spPr/>
        <p:txBody>
          <a:bodyPr/>
          <a:lstStyle/>
          <a:p>
            <a:r>
              <a:rPr lang="tr-TR" b="0" i="0" u="none" strike="noStrike" baseline="0" dirty="0">
                <a:solidFill>
                  <a:srgbClr val="000000"/>
                </a:solidFill>
              </a:rPr>
              <a:t>Trafik Işığı </a:t>
            </a:r>
            <a:endParaRPr lang="tr-TR" sz="7200" dirty="0"/>
          </a:p>
        </p:txBody>
      </p:sp>
      <p:sp>
        <p:nvSpPr>
          <p:cNvPr id="3" name="İçerik Yer Tutucusu 2">
            <a:extLst>
              <a:ext uri="{FF2B5EF4-FFF2-40B4-BE49-F238E27FC236}">
                <a16:creationId xmlns:a16="http://schemas.microsoft.com/office/drawing/2014/main" id="{864C2B03-4885-4E82-AABA-9E3279FD04C4}"/>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Deneyap</a:t>
            </a:r>
            <a:r>
              <a:rPr lang="tr-TR" sz="1800" b="1" i="0" u="none" strike="noStrike" baseline="0" dirty="0">
                <a:solidFill>
                  <a:srgbClr val="006565"/>
                </a:solidFill>
                <a:latin typeface="Arial" panose="020B0604020202020204" pitchFamily="34" charset="0"/>
              </a:rPr>
              <a:t> Kart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r>
              <a:rPr lang="nb-NO" sz="1800" b="1" i="0" u="none" strike="noStrike" baseline="0" dirty="0">
                <a:solidFill>
                  <a:srgbClr val="006565"/>
                </a:solidFill>
                <a:latin typeface="Arial" panose="020B0604020202020204" pitchFamily="34" charset="0"/>
              </a:rPr>
              <a:t>3 adet 220 ohm direnç </a:t>
            </a:r>
            <a:r>
              <a:rPr lang="nb-NO"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 adet Kırmızı LED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 adet Sarı LED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 adet Yeşil LED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38830049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07433631-8C20-494D-BFA1-03FA57BD5EC7}"/>
              </a:ext>
            </a:extLst>
          </p:cNvPr>
          <p:cNvPicPr>
            <a:picLocks noChangeAspect="1"/>
          </p:cNvPicPr>
          <p:nvPr/>
        </p:nvPicPr>
        <p:blipFill>
          <a:blip r:embed="rId2"/>
          <a:stretch>
            <a:fillRect/>
          </a:stretch>
        </p:blipFill>
        <p:spPr>
          <a:xfrm>
            <a:off x="303427" y="812293"/>
            <a:ext cx="11516634" cy="4711814"/>
          </a:xfrm>
          <a:prstGeom prst="rect">
            <a:avLst/>
          </a:prstGeom>
        </p:spPr>
      </p:pic>
    </p:spTree>
    <p:extLst>
      <p:ext uri="{BB962C8B-B14F-4D97-AF65-F5344CB8AC3E}">
        <p14:creationId xmlns:p14="http://schemas.microsoft.com/office/powerpoint/2010/main" val="368011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C9B2501-151F-4989-973C-0D44F6B0838C}"/>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864C2B03-4885-4E82-AABA-9E3279FD04C4}"/>
              </a:ext>
            </a:extLst>
          </p:cNvPr>
          <p:cNvSpPr>
            <a:spLocks noGrp="1"/>
          </p:cNvSpPr>
          <p:nvPr>
            <p:ph idx="1"/>
          </p:nvPr>
        </p:nvSpPr>
        <p:spPr/>
        <p:txBody>
          <a:bodyPr/>
          <a:lstStyle/>
          <a:p>
            <a:endParaRPr lang="tr-TR"/>
          </a:p>
        </p:txBody>
      </p:sp>
      <p:pic>
        <p:nvPicPr>
          <p:cNvPr id="2050" name="Picture 2" descr="Akım ve Gerilim Nedir? - Elektrikte Temel Kavramlar">
            <a:extLst>
              <a:ext uri="{FF2B5EF4-FFF2-40B4-BE49-F238E27FC236}">
                <a16:creationId xmlns:a16="http://schemas.microsoft.com/office/drawing/2014/main" id="{8451BAA8-4B41-42B6-B69C-C1A9A81765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1428" y="1945673"/>
            <a:ext cx="5547281" cy="4687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05392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0BCE1649-0D32-4AA7-B9F7-3472EB1D7921}"/>
              </a:ext>
            </a:extLst>
          </p:cNvPr>
          <p:cNvPicPr>
            <a:picLocks noChangeAspect="1"/>
          </p:cNvPicPr>
          <p:nvPr/>
        </p:nvPicPr>
        <p:blipFill>
          <a:blip r:embed="rId2"/>
          <a:stretch>
            <a:fillRect/>
          </a:stretch>
        </p:blipFill>
        <p:spPr>
          <a:xfrm>
            <a:off x="2691331" y="253736"/>
            <a:ext cx="6490376" cy="6166647"/>
          </a:xfrm>
          <a:prstGeom prst="rect">
            <a:avLst/>
          </a:prstGeom>
        </p:spPr>
      </p:pic>
    </p:spTree>
    <p:extLst>
      <p:ext uri="{BB962C8B-B14F-4D97-AF65-F5344CB8AC3E}">
        <p14:creationId xmlns:p14="http://schemas.microsoft.com/office/powerpoint/2010/main" val="28783177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C9B2501-151F-4989-973C-0D44F6B0838C}"/>
              </a:ext>
            </a:extLst>
          </p:cNvPr>
          <p:cNvSpPr>
            <a:spLocks noGrp="1"/>
          </p:cNvSpPr>
          <p:nvPr>
            <p:ph type="title"/>
          </p:nvPr>
        </p:nvSpPr>
        <p:spPr/>
        <p:txBody>
          <a:bodyPr/>
          <a:lstStyle/>
          <a:p>
            <a:r>
              <a:rPr lang="tr-TR" sz="3200" b="0" i="0" u="none" strike="noStrike" baseline="0" dirty="0">
                <a:solidFill>
                  <a:schemeClr val="bg1"/>
                </a:solidFill>
                <a:latin typeface="Arial" panose="020B0604020202020204" pitchFamily="34" charset="0"/>
              </a:rPr>
              <a:t>Uygula- Araba Yarışı Başlama Işıkları </a:t>
            </a:r>
            <a:endParaRPr lang="tr-TR" sz="6000" dirty="0">
              <a:solidFill>
                <a:schemeClr val="bg1"/>
              </a:solidFill>
            </a:endParaRPr>
          </a:p>
        </p:txBody>
      </p:sp>
      <p:sp>
        <p:nvSpPr>
          <p:cNvPr id="3" name="İçerik Yer Tutucusu 2">
            <a:extLst>
              <a:ext uri="{FF2B5EF4-FFF2-40B4-BE49-F238E27FC236}">
                <a16:creationId xmlns:a16="http://schemas.microsoft.com/office/drawing/2014/main" id="{864C2B03-4885-4E82-AABA-9E3279FD04C4}"/>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Deneyap</a:t>
            </a:r>
            <a:r>
              <a:rPr lang="tr-TR" sz="1800" b="1" i="0" u="none" strike="noStrike" baseline="0" dirty="0">
                <a:solidFill>
                  <a:srgbClr val="006565"/>
                </a:solidFill>
                <a:latin typeface="Arial" panose="020B0604020202020204" pitchFamily="34" charset="0"/>
              </a:rPr>
              <a:t> Kart </a:t>
            </a:r>
            <a:r>
              <a:rPr lang="tr-TR" sz="1800" b="0" i="0" u="none" strike="noStrike" baseline="0" dirty="0">
                <a:solidFill>
                  <a:srgbClr val="006565"/>
                </a:solidFill>
                <a:latin typeface="Arial" panose="020B0604020202020204" pitchFamily="34" charset="0"/>
              </a:rPr>
              <a:t>	</a:t>
            </a:r>
          </a:p>
          <a:p>
            <a:r>
              <a:rPr lang="tr-TR" sz="1800" b="1" i="0" u="none" strike="noStrike" baseline="0" dirty="0" err="1">
                <a:solidFill>
                  <a:srgbClr val="006565"/>
                </a:solidFill>
                <a:latin typeface="Arial" panose="020B0604020202020204" pitchFamily="34" charset="0"/>
              </a:rPr>
              <a:t>Breadboard</a:t>
            </a:r>
            <a:r>
              <a:rPr lang="tr-TR" sz="1800" b="1" i="0" u="none" strike="noStrike" baseline="0" dirty="0">
                <a:solidFill>
                  <a:srgbClr val="006565"/>
                </a:solidFill>
                <a:latin typeface="Arial" panose="020B0604020202020204" pitchFamily="34" charset="0"/>
              </a:rPr>
              <a:t>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r>
              <a:rPr lang="nb-NO" sz="1800" b="1" i="0" u="none" strike="noStrike" baseline="0" dirty="0">
                <a:solidFill>
                  <a:srgbClr val="006565"/>
                </a:solidFill>
                <a:latin typeface="Arial" panose="020B0604020202020204" pitchFamily="34" charset="0"/>
              </a:rPr>
              <a:t>10 adet 220 ohm direnç </a:t>
            </a:r>
            <a:r>
              <a:rPr lang="nb-NO"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10 adet Kırmızı LED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15696627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6D0D9D3C-A243-4698-B033-1EC6CA49DD49}"/>
              </a:ext>
            </a:extLst>
          </p:cNvPr>
          <p:cNvPicPr>
            <a:picLocks noGrp="1" noChangeAspect="1"/>
          </p:cNvPicPr>
          <p:nvPr>
            <p:ph idx="4294967295"/>
          </p:nvPr>
        </p:nvPicPr>
        <p:blipFill>
          <a:blip r:embed="rId2"/>
          <a:stretch>
            <a:fillRect/>
          </a:stretch>
        </p:blipFill>
        <p:spPr>
          <a:xfrm>
            <a:off x="1189348" y="332528"/>
            <a:ext cx="9813303" cy="6192943"/>
          </a:xfrm>
        </p:spPr>
      </p:pic>
    </p:spTree>
    <p:extLst>
      <p:ext uri="{BB962C8B-B14F-4D97-AF65-F5344CB8AC3E}">
        <p14:creationId xmlns:p14="http://schemas.microsoft.com/office/powerpoint/2010/main" val="24495230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75A6739A-C4BA-4F87-B07E-1B56EE8E822A}"/>
              </a:ext>
            </a:extLst>
          </p:cNvPr>
          <p:cNvPicPr>
            <a:picLocks noChangeAspect="1"/>
          </p:cNvPicPr>
          <p:nvPr/>
        </p:nvPicPr>
        <p:blipFill>
          <a:blip r:embed="rId2"/>
          <a:stretch>
            <a:fillRect/>
          </a:stretch>
        </p:blipFill>
        <p:spPr>
          <a:xfrm>
            <a:off x="462892" y="639567"/>
            <a:ext cx="11266215" cy="5195623"/>
          </a:xfrm>
          <a:prstGeom prst="rect">
            <a:avLst/>
          </a:prstGeom>
        </p:spPr>
      </p:pic>
    </p:spTree>
    <p:extLst>
      <p:ext uri="{BB962C8B-B14F-4D97-AF65-F5344CB8AC3E}">
        <p14:creationId xmlns:p14="http://schemas.microsoft.com/office/powerpoint/2010/main" val="3064617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C715A599-74AE-4ED6-A4C5-4C4A01B53960}"/>
              </a:ext>
            </a:extLst>
          </p:cNvPr>
          <p:cNvPicPr>
            <a:picLocks noGrp="1" noChangeAspect="1"/>
          </p:cNvPicPr>
          <p:nvPr>
            <p:ph idx="4294967295"/>
          </p:nvPr>
        </p:nvPicPr>
        <p:blipFill>
          <a:blip r:embed="rId2"/>
          <a:stretch>
            <a:fillRect/>
          </a:stretch>
        </p:blipFill>
        <p:spPr>
          <a:xfrm>
            <a:off x="2160309" y="0"/>
            <a:ext cx="7871381" cy="7194616"/>
          </a:xfrm>
        </p:spPr>
      </p:pic>
    </p:spTree>
    <p:extLst>
      <p:ext uri="{BB962C8B-B14F-4D97-AF65-F5344CB8AC3E}">
        <p14:creationId xmlns:p14="http://schemas.microsoft.com/office/powerpoint/2010/main" val="14433971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C9B2501-151F-4989-973C-0D44F6B0838C}"/>
              </a:ext>
            </a:extLst>
          </p:cNvPr>
          <p:cNvSpPr>
            <a:spLocks noGrp="1"/>
          </p:cNvSpPr>
          <p:nvPr>
            <p:ph type="title"/>
          </p:nvPr>
        </p:nvSpPr>
        <p:spPr/>
        <p:txBody>
          <a:bodyPr/>
          <a:lstStyle/>
          <a:p>
            <a:r>
              <a:rPr lang="tr-TR" sz="2400" b="0" dirty="0">
                <a:solidFill>
                  <a:srgbClr val="C00000"/>
                </a:solidFill>
                <a:latin typeface="Arial" panose="020B0604020202020204" pitchFamily="34" charset="0"/>
              </a:rPr>
              <a:t>A</a:t>
            </a:r>
            <a:r>
              <a:rPr lang="tr-TR" sz="2400" b="0" i="0" u="none" strike="noStrike" baseline="0" dirty="0">
                <a:solidFill>
                  <a:srgbClr val="C00000"/>
                </a:solidFill>
                <a:latin typeface="Arial" panose="020B0604020202020204" pitchFamily="34" charset="0"/>
              </a:rPr>
              <a:t>maç: </a:t>
            </a:r>
            <a:r>
              <a:rPr lang="tr-TR" sz="2400" b="0" dirty="0">
                <a:solidFill>
                  <a:srgbClr val="000000"/>
                </a:solidFill>
                <a:latin typeface="Arial" panose="020B0604020202020204" pitchFamily="34" charset="0"/>
              </a:rPr>
              <a:t>B</a:t>
            </a:r>
            <a:r>
              <a:rPr lang="tr-TR" sz="2400" b="0" i="0" u="none" strike="noStrike" baseline="0" dirty="0">
                <a:solidFill>
                  <a:srgbClr val="000000"/>
                </a:solidFill>
                <a:latin typeface="Arial" panose="020B0604020202020204" pitchFamily="34" charset="0"/>
              </a:rPr>
              <a:t>ir kavşaktaki dört farklı trafik lambasının birbirleriyle uyumlu bir şekilde çalışmasını sağlamak. </a:t>
            </a:r>
            <a:endParaRPr lang="tr-TR" sz="4800" dirty="0"/>
          </a:p>
        </p:txBody>
      </p:sp>
      <p:sp>
        <p:nvSpPr>
          <p:cNvPr id="3" name="İçerik Yer Tutucusu 2">
            <a:extLst>
              <a:ext uri="{FF2B5EF4-FFF2-40B4-BE49-F238E27FC236}">
                <a16:creationId xmlns:a16="http://schemas.microsoft.com/office/drawing/2014/main" id="{864C2B03-4885-4E82-AABA-9E3279FD04C4}"/>
              </a:ext>
            </a:extLst>
          </p:cNvPr>
          <p:cNvSpPr>
            <a:spLocks noGrp="1"/>
          </p:cNvSpPr>
          <p:nvPr>
            <p:ph idx="1"/>
          </p:nvPr>
        </p:nvSpPr>
        <p:spPr/>
        <p:txBody>
          <a:bodyPr/>
          <a:lstStyle/>
          <a:p>
            <a:endParaRPr lang="tr-TR"/>
          </a:p>
        </p:txBody>
      </p:sp>
      <p:pic>
        <p:nvPicPr>
          <p:cNvPr id="5" name="Resim 4">
            <a:extLst>
              <a:ext uri="{FF2B5EF4-FFF2-40B4-BE49-F238E27FC236}">
                <a16:creationId xmlns:a16="http://schemas.microsoft.com/office/drawing/2014/main" id="{2CF17F1E-A65A-4612-A9BE-4BCC75340F0E}"/>
              </a:ext>
            </a:extLst>
          </p:cNvPr>
          <p:cNvPicPr>
            <a:picLocks noChangeAspect="1"/>
          </p:cNvPicPr>
          <p:nvPr/>
        </p:nvPicPr>
        <p:blipFill>
          <a:blip r:embed="rId2"/>
          <a:stretch>
            <a:fillRect/>
          </a:stretch>
        </p:blipFill>
        <p:spPr>
          <a:xfrm>
            <a:off x="1196849" y="1814646"/>
            <a:ext cx="8823843" cy="4961270"/>
          </a:xfrm>
          <a:prstGeom prst="rect">
            <a:avLst/>
          </a:prstGeom>
        </p:spPr>
      </p:pic>
    </p:spTree>
    <p:extLst>
      <p:ext uri="{BB962C8B-B14F-4D97-AF65-F5344CB8AC3E}">
        <p14:creationId xmlns:p14="http://schemas.microsoft.com/office/powerpoint/2010/main" val="10195868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864C2B03-4885-4E82-AABA-9E3279FD04C4}"/>
              </a:ext>
            </a:extLst>
          </p:cNvPr>
          <p:cNvSpPr>
            <a:spLocks noGrp="1"/>
          </p:cNvSpPr>
          <p:nvPr>
            <p:ph idx="4294967295"/>
          </p:nvPr>
        </p:nvSpPr>
        <p:spPr>
          <a:xfrm>
            <a:off x="0" y="0"/>
            <a:ext cx="12192000" cy="6858000"/>
          </a:xfrm>
        </p:spPr>
        <p:txBody>
          <a:bodyPr>
            <a:normAutofit/>
          </a:bodyPr>
          <a:lstStyle/>
          <a:p>
            <a:pPr algn="l"/>
            <a:endParaRPr lang="tr-TR" sz="1400" b="0" i="0" u="none" strike="noStrike" baseline="0" dirty="0">
              <a:latin typeface="Arial" panose="020B0604020202020204" pitchFamily="34" charset="0"/>
            </a:endParaRPr>
          </a:p>
          <a:p>
            <a:r>
              <a:rPr lang="tr-TR" sz="1400" b="0" i="0" u="none" strike="noStrike" baseline="0" dirty="0">
                <a:latin typeface="Arial" panose="020B0604020202020204" pitchFamily="34" charset="0"/>
              </a:rPr>
              <a:t>i. Dört tane sarı, kırmızı ve yeşil LED setinden oluşan devre tanımlanacak. </a:t>
            </a:r>
          </a:p>
          <a:p>
            <a:r>
              <a:rPr lang="tr-TR" sz="1400" b="0" i="0" u="none" strike="noStrike" baseline="0" dirty="0">
                <a:latin typeface="Arial" panose="020B0604020202020204" pitchFamily="34" charset="0"/>
              </a:rPr>
              <a:t>ii. Herhangi bir sette yeşil ışık yanıyorsa diğer setlerdeki kırmızı LED’ler yanacak. </a:t>
            </a:r>
          </a:p>
          <a:p>
            <a:r>
              <a:rPr lang="tr-TR" sz="1400" b="0" i="0" u="none" strike="noStrike" baseline="0" dirty="0">
                <a:latin typeface="Arial" panose="020B0604020202020204" pitchFamily="34" charset="0"/>
              </a:rPr>
              <a:t>iii. Setteki yeşil LED dört saniye yandıktan sonra sarı LED yanacak. Sarı LED’in yanmasıyla yeşil LED kapatılacak. </a:t>
            </a:r>
          </a:p>
          <a:p>
            <a:r>
              <a:rPr lang="tr-TR" sz="1400" b="0" i="0" u="none" strike="noStrike" baseline="0" dirty="0">
                <a:latin typeface="Arial" panose="020B0604020202020204" pitchFamily="34" charset="0"/>
              </a:rPr>
              <a:t>iv. Sarı LED bir saniye yandıktan sonra kırmızı LED yanacak. </a:t>
            </a:r>
          </a:p>
          <a:p>
            <a:r>
              <a:rPr lang="tr-TR" sz="1400" b="0" i="0" u="none" strike="noStrike" baseline="0" dirty="0">
                <a:latin typeface="Arial" panose="020B0604020202020204" pitchFamily="34" charset="0"/>
              </a:rPr>
              <a:t>v. Kırmızı LED yanarken, aynı anda sarı LED kapatılacak. Aynı anda bir sonraki </a:t>
            </a:r>
            <a:r>
              <a:rPr lang="tr-TR" sz="1400" b="0" i="0" u="none" strike="noStrike" baseline="0" dirty="0" err="1">
                <a:latin typeface="Arial" panose="020B0604020202020204" pitchFamily="34" charset="0"/>
              </a:rPr>
              <a:t>set’te</a:t>
            </a:r>
            <a:r>
              <a:rPr lang="tr-TR" sz="1400" b="0" i="0" u="none" strike="noStrike" baseline="0" dirty="0">
                <a:latin typeface="Arial" panose="020B0604020202020204" pitchFamily="34" charset="0"/>
              </a:rPr>
              <a:t> sarı LED yanacak, sarı LED ışığı yanan setteki kırmızı LED kapatılacak. </a:t>
            </a:r>
          </a:p>
          <a:p>
            <a:r>
              <a:rPr lang="tr-TR" sz="1400" b="0" i="0" u="none" strike="noStrike" baseline="0" dirty="0">
                <a:latin typeface="Arial" panose="020B0604020202020204" pitchFamily="34" charset="0"/>
              </a:rPr>
              <a:t>vi. Sarı LED bir saniye sonra kapatılacak ve setteki yeşil LED yanacak. </a:t>
            </a:r>
          </a:p>
          <a:p>
            <a:r>
              <a:rPr lang="tr-TR" sz="1400" b="0" i="0" u="none" strike="noStrike" baseline="0" dirty="0">
                <a:latin typeface="Arial" panose="020B0604020202020204" pitchFamily="34" charset="0"/>
              </a:rPr>
              <a:t>vii. iii, iv, v ve vi adımları tekrarlanacak. </a:t>
            </a:r>
          </a:p>
          <a:p>
            <a:r>
              <a:rPr lang="tr-TR" sz="1400" b="0" i="0" u="none" strike="noStrike" baseline="0" dirty="0">
                <a:latin typeface="Arial" panose="020B0604020202020204" pitchFamily="34" charset="0"/>
              </a:rPr>
              <a:t>viii. Fikir üretme: Bu aşamada öğrencilerin tanımlama adımında belirlenen işlemlerin nasıl yapılabileceği ile ilgili fikir yürütmesi beklenir. Örnek olarak öğrenciler aşağıdaki maddelere benzer fikirler üretebilir. </a:t>
            </a:r>
          </a:p>
          <a:p>
            <a:r>
              <a:rPr lang="tr-TR" sz="1400" b="0" i="0" u="none" strike="noStrike" baseline="0" dirty="0">
                <a:latin typeface="Arial" panose="020B0604020202020204" pitchFamily="34" charset="0"/>
              </a:rPr>
              <a:t>ix. Devre için dört tane sarı, kırmızı ve yeşil LED’den oluşan set </a:t>
            </a:r>
            <a:r>
              <a:rPr lang="tr-TR" sz="1400" b="0" i="0" u="none" strike="noStrike" baseline="0" dirty="0" err="1">
                <a:latin typeface="Arial" panose="020B0604020202020204" pitchFamily="34" charset="0"/>
              </a:rPr>
              <a:t>breadboard’a</a:t>
            </a:r>
            <a:r>
              <a:rPr lang="tr-TR" sz="1400" b="0" i="0" u="none" strike="noStrike" baseline="0" dirty="0">
                <a:latin typeface="Arial" panose="020B0604020202020204" pitchFamily="34" charset="0"/>
              </a:rPr>
              <a:t> yerleştirilir. </a:t>
            </a:r>
          </a:p>
          <a:p>
            <a:r>
              <a:rPr lang="tr-TR" sz="1400" b="0" i="0" u="none" strike="noStrike" baseline="0" dirty="0">
                <a:latin typeface="Arial" panose="020B0604020202020204" pitchFamily="34" charset="0"/>
              </a:rPr>
              <a:t>x. Her bir LED (direnç de eklenmelidir) </a:t>
            </a:r>
            <a:r>
              <a:rPr lang="tr-TR" sz="1400" b="0" i="0" u="none" strike="noStrike" baseline="0" dirty="0" err="1">
                <a:latin typeface="Arial" panose="020B0604020202020204" pitchFamily="34" charset="0"/>
              </a:rPr>
              <a:t>Deneyap</a:t>
            </a:r>
            <a:r>
              <a:rPr lang="tr-TR" sz="1400" b="0" i="0" u="none" strike="noStrike" baseline="0" dirty="0">
                <a:latin typeface="Arial" panose="020B0604020202020204" pitchFamily="34" charset="0"/>
              </a:rPr>
              <a:t> Kart'a bağlanır ve devreleri tamamlanır (akım girişi -yani </a:t>
            </a:r>
            <a:r>
              <a:rPr lang="tr-TR" sz="1400" b="0" i="0" u="none" strike="noStrike" baseline="0" dirty="0" err="1">
                <a:latin typeface="Arial" panose="020B0604020202020204" pitchFamily="34" charset="0"/>
              </a:rPr>
              <a:t>pin</a:t>
            </a:r>
            <a:r>
              <a:rPr lang="tr-TR" sz="1400" b="0" i="0" u="none" strike="noStrike" baseline="0" dirty="0">
                <a:latin typeface="Arial" panose="020B0604020202020204" pitchFamily="34" charset="0"/>
              </a:rPr>
              <a:t> girişi- ve GND bağlantısı yapılır). </a:t>
            </a:r>
          </a:p>
          <a:p>
            <a:r>
              <a:rPr lang="tr-TR" sz="1400" b="0" i="0" u="none" strike="noStrike" baseline="0" dirty="0">
                <a:latin typeface="Arial" panose="020B0604020202020204" pitchFamily="34" charset="0"/>
              </a:rPr>
              <a:t>xi. LED setleri içerisinden biri aktif set olarak seçilir. </a:t>
            </a:r>
          </a:p>
          <a:p>
            <a:r>
              <a:rPr lang="tr-TR" sz="1400" b="0" i="0" u="none" strike="noStrike" baseline="0" dirty="0">
                <a:latin typeface="Arial" panose="020B0604020202020204" pitchFamily="34" charset="0"/>
              </a:rPr>
              <a:t>xii. </a:t>
            </a:r>
            <a:r>
              <a:rPr lang="tr-TR" sz="1400" b="0" i="0" u="none" strike="noStrike" baseline="0" dirty="0" err="1">
                <a:latin typeface="Arial" panose="020B0604020202020204" pitchFamily="34" charset="0"/>
              </a:rPr>
              <a:t>Loop</a:t>
            </a:r>
            <a:r>
              <a:rPr lang="tr-TR" sz="1400" b="0" i="0" u="none" strike="noStrike" baseline="0" dirty="0">
                <a:latin typeface="Arial" panose="020B0604020202020204" pitchFamily="34" charset="0"/>
              </a:rPr>
              <a:t> fonksiyonu içerisinde aktif setteki yeşil LED’in bağlı olduğu </a:t>
            </a:r>
            <a:r>
              <a:rPr lang="tr-TR" sz="1400" b="0" i="0" u="none" strike="noStrike" baseline="0" dirty="0" err="1">
                <a:latin typeface="Arial" panose="020B0604020202020204" pitchFamily="34" charset="0"/>
              </a:rPr>
              <a:t>pin</a:t>
            </a:r>
            <a:r>
              <a:rPr lang="tr-TR" sz="1400" b="0" i="0" u="none" strike="noStrike" baseline="0" dirty="0">
                <a:latin typeface="Arial" panose="020B0604020202020204" pitchFamily="34" charset="0"/>
              </a:rPr>
              <a:t> ON konumuna getirilir. Aynı zamanda diğer setlerdeki bütün kırmızı LED’lerin bağlı olduğu </a:t>
            </a:r>
            <a:r>
              <a:rPr lang="tr-TR" sz="1400" b="0" i="0" u="none" strike="noStrike" baseline="0" dirty="0" err="1">
                <a:latin typeface="Arial" panose="020B0604020202020204" pitchFamily="34" charset="0"/>
              </a:rPr>
              <a:t>pinler</a:t>
            </a:r>
            <a:r>
              <a:rPr lang="tr-TR" sz="1400" b="0" i="0" u="none" strike="noStrike" baseline="0" dirty="0">
                <a:latin typeface="Arial" panose="020B0604020202020204" pitchFamily="34" charset="0"/>
              </a:rPr>
              <a:t> OFF konumuna getirilir. </a:t>
            </a:r>
          </a:p>
          <a:p>
            <a:r>
              <a:rPr lang="tr-TR" sz="1400" b="0" i="0" u="none" strike="noStrike" baseline="0" dirty="0">
                <a:latin typeface="Arial" panose="020B0604020202020204" pitchFamily="34" charset="0"/>
              </a:rPr>
              <a:t>xiii. Dört saniye geçtikten sonra aktif setteki sarı LED’in bağlı olduğu </a:t>
            </a:r>
            <a:r>
              <a:rPr lang="tr-TR" sz="1400" b="0" i="0" u="none" strike="noStrike" baseline="0" dirty="0" err="1">
                <a:latin typeface="Arial" panose="020B0604020202020204" pitchFamily="34" charset="0"/>
              </a:rPr>
              <a:t>pin</a:t>
            </a:r>
            <a:r>
              <a:rPr lang="tr-TR" sz="1400" b="0" i="0" u="none" strike="noStrike" baseline="0" dirty="0">
                <a:latin typeface="Arial" panose="020B0604020202020204" pitchFamily="34" charset="0"/>
              </a:rPr>
              <a:t> ON konumuna getirilir, yeşil LED’in bağlı olduğu </a:t>
            </a:r>
            <a:r>
              <a:rPr lang="tr-TR" sz="1400" b="0" i="0" u="none" strike="noStrike" baseline="0" dirty="0" err="1">
                <a:latin typeface="Arial" panose="020B0604020202020204" pitchFamily="34" charset="0"/>
              </a:rPr>
              <a:t>pin</a:t>
            </a:r>
            <a:r>
              <a:rPr lang="tr-TR" sz="1400" b="0" i="0" u="none" strike="noStrike" baseline="0" dirty="0">
                <a:latin typeface="Arial" panose="020B0604020202020204" pitchFamily="34" charset="0"/>
              </a:rPr>
              <a:t> OFF konumuna getirilir. </a:t>
            </a:r>
          </a:p>
          <a:p>
            <a:r>
              <a:rPr lang="tr-TR" sz="1400" b="0" i="0" u="none" strike="noStrike" baseline="0" dirty="0">
                <a:latin typeface="Arial" panose="020B0604020202020204" pitchFamily="34" charset="0"/>
              </a:rPr>
              <a:t>xiv. Bir saniye sonra aktif setteki sarı LED’in bağlı olduğu </a:t>
            </a:r>
            <a:r>
              <a:rPr lang="tr-TR" sz="1400" b="0" i="0" u="none" strike="noStrike" baseline="0" dirty="0" err="1">
                <a:latin typeface="Arial" panose="020B0604020202020204" pitchFamily="34" charset="0"/>
              </a:rPr>
              <a:t>pin</a:t>
            </a:r>
            <a:r>
              <a:rPr lang="tr-TR" sz="1400" b="0" i="0" u="none" strike="noStrike" baseline="0" dirty="0">
                <a:latin typeface="Arial" panose="020B0604020202020204" pitchFamily="34" charset="0"/>
              </a:rPr>
              <a:t> OFF konumuna getirilir ve kırmızı LED’in bağlı olduğu </a:t>
            </a:r>
            <a:r>
              <a:rPr lang="tr-TR" sz="1400" b="0" i="0" u="none" strike="noStrike" baseline="0" dirty="0" err="1">
                <a:latin typeface="Arial" panose="020B0604020202020204" pitchFamily="34" charset="0"/>
              </a:rPr>
              <a:t>pin</a:t>
            </a:r>
            <a:r>
              <a:rPr lang="tr-TR" sz="1400" b="0" i="0" u="none" strike="noStrike" baseline="0" dirty="0">
                <a:latin typeface="Arial" panose="020B0604020202020204" pitchFamily="34" charset="0"/>
              </a:rPr>
              <a:t> ON konumuna getirilir. Bir sonraki set aktif set olarak belirlenir. Aktif sette sarı LED’in bağlı olduğu </a:t>
            </a:r>
            <a:r>
              <a:rPr lang="tr-TR" sz="1400" b="0" i="0" u="none" strike="noStrike" baseline="0" dirty="0" err="1">
                <a:latin typeface="Arial" panose="020B0604020202020204" pitchFamily="34" charset="0"/>
              </a:rPr>
              <a:t>pin</a:t>
            </a:r>
            <a:r>
              <a:rPr lang="tr-TR" sz="1400" b="0" i="0" u="none" strike="noStrike" baseline="0" dirty="0">
                <a:latin typeface="Arial" panose="020B0604020202020204" pitchFamily="34" charset="0"/>
              </a:rPr>
              <a:t> ON konumuna getirilir ve bu setteki kırmızı LED’in bağlı olduğu </a:t>
            </a:r>
            <a:r>
              <a:rPr lang="tr-TR" sz="1400" b="0" i="0" u="none" strike="noStrike" baseline="0" dirty="0" err="1">
                <a:latin typeface="Arial" panose="020B0604020202020204" pitchFamily="34" charset="0"/>
              </a:rPr>
              <a:t>pin</a:t>
            </a:r>
            <a:r>
              <a:rPr lang="tr-TR" sz="1400" b="0" i="0" u="none" strike="noStrike" baseline="0" dirty="0">
                <a:latin typeface="Arial" panose="020B0604020202020204" pitchFamily="34" charset="0"/>
              </a:rPr>
              <a:t> OFF konumuna getirilir. </a:t>
            </a:r>
          </a:p>
          <a:p>
            <a:r>
              <a:rPr lang="tr-TR" sz="1400" b="0" i="0" u="none" strike="noStrike" baseline="0" dirty="0">
                <a:latin typeface="Arial" panose="020B0604020202020204" pitchFamily="34" charset="0"/>
              </a:rPr>
              <a:t>xv. Bir saniye sonra iv adım ile birlikte aktif setteki sarı LED’in bağlı olduğu </a:t>
            </a:r>
            <a:r>
              <a:rPr lang="tr-TR" sz="1400" b="0" i="0" u="none" strike="noStrike" baseline="0" dirty="0" err="1">
                <a:latin typeface="Arial" panose="020B0604020202020204" pitchFamily="34" charset="0"/>
              </a:rPr>
              <a:t>pin</a:t>
            </a:r>
            <a:r>
              <a:rPr lang="tr-TR" sz="1400" b="0" i="0" u="none" strike="noStrike" baseline="0" dirty="0">
                <a:latin typeface="Arial" panose="020B0604020202020204" pitchFamily="34" charset="0"/>
              </a:rPr>
              <a:t> OFF konumuna getirilir ve diğer maddeler yapılmaya devam edilir. </a:t>
            </a:r>
          </a:p>
          <a:p>
            <a:endParaRPr lang="tr-TR" sz="1400" dirty="0"/>
          </a:p>
        </p:txBody>
      </p:sp>
    </p:spTree>
    <p:extLst>
      <p:ext uri="{BB962C8B-B14F-4D97-AF65-F5344CB8AC3E}">
        <p14:creationId xmlns:p14="http://schemas.microsoft.com/office/powerpoint/2010/main" val="18729910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4EF95BEA-EC61-4015-9E58-37A0CB2CDB02}"/>
              </a:ext>
            </a:extLst>
          </p:cNvPr>
          <p:cNvPicPr>
            <a:picLocks noChangeAspect="1"/>
          </p:cNvPicPr>
          <p:nvPr/>
        </p:nvPicPr>
        <p:blipFill>
          <a:blip r:embed="rId2"/>
          <a:stretch>
            <a:fillRect/>
          </a:stretch>
        </p:blipFill>
        <p:spPr>
          <a:xfrm>
            <a:off x="1655310" y="319248"/>
            <a:ext cx="8384235" cy="6219504"/>
          </a:xfrm>
          <a:prstGeom prst="rect">
            <a:avLst/>
          </a:prstGeom>
        </p:spPr>
      </p:pic>
    </p:spTree>
    <p:extLst>
      <p:ext uri="{BB962C8B-B14F-4D97-AF65-F5344CB8AC3E}">
        <p14:creationId xmlns:p14="http://schemas.microsoft.com/office/powerpoint/2010/main" val="33113843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AE9DF6D5-3798-4899-94A9-6D5B8CB2FF4A}"/>
              </a:ext>
            </a:extLst>
          </p:cNvPr>
          <p:cNvPicPr>
            <a:picLocks noChangeAspect="1"/>
          </p:cNvPicPr>
          <p:nvPr/>
        </p:nvPicPr>
        <p:blipFill>
          <a:blip r:embed="rId2"/>
          <a:stretch>
            <a:fillRect/>
          </a:stretch>
        </p:blipFill>
        <p:spPr>
          <a:xfrm>
            <a:off x="74030" y="426896"/>
            <a:ext cx="12043939" cy="6143587"/>
          </a:xfrm>
          <a:prstGeom prst="rect">
            <a:avLst/>
          </a:prstGeom>
        </p:spPr>
      </p:pic>
    </p:spTree>
    <p:extLst>
      <p:ext uri="{BB962C8B-B14F-4D97-AF65-F5344CB8AC3E}">
        <p14:creationId xmlns:p14="http://schemas.microsoft.com/office/powerpoint/2010/main" val="20670009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C9B2501-151F-4989-973C-0D44F6B0838C}"/>
              </a:ext>
            </a:extLst>
          </p:cNvPr>
          <p:cNvSpPr>
            <a:spLocks noGrp="1"/>
          </p:cNvSpPr>
          <p:nvPr>
            <p:ph type="title"/>
          </p:nvPr>
        </p:nvSpPr>
        <p:spPr/>
        <p:txBody>
          <a:bodyPr/>
          <a:lstStyle/>
          <a:p>
            <a:r>
              <a:rPr lang="tr-TR" sz="2800" b="0" i="0" u="none" strike="noStrike" baseline="0" dirty="0">
                <a:solidFill>
                  <a:srgbClr val="000000"/>
                </a:solidFill>
              </a:rPr>
              <a:t>Müzik ile Uyumlu Hareket Eden LED Uygulaması </a:t>
            </a:r>
            <a:endParaRPr lang="tr-TR" sz="5400" dirty="0"/>
          </a:p>
        </p:txBody>
      </p:sp>
      <p:sp>
        <p:nvSpPr>
          <p:cNvPr id="3" name="İçerik Yer Tutucusu 2">
            <a:extLst>
              <a:ext uri="{FF2B5EF4-FFF2-40B4-BE49-F238E27FC236}">
                <a16:creationId xmlns:a16="http://schemas.microsoft.com/office/drawing/2014/main" id="{864C2B03-4885-4E82-AABA-9E3279FD04C4}"/>
              </a:ext>
            </a:extLst>
          </p:cNvPr>
          <p:cNvSpPr>
            <a:spLocks noGrp="1"/>
          </p:cNvSpPr>
          <p:nvPr>
            <p:ph idx="1"/>
          </p:nvPr>
        </p:nvSpPr>
        <p:spPr/>
        <p:txBody>
          <a:bodyPr/>
          <a:lstStyle/>
          <a:p>
            <a:r>
              <a:rPr lang="tr-TR" sz="1800" b="0" i="0" u="none" strike="noStrike" baseline="0" dirty="0">
                <a:solidFill>
                  <a:srgbClr val="C00000"/>
                </a:solidFill>
                <a:latin typeface="Arial" panose="020B0604020202020204" pitchFamily="34" charset="0"/>
              </a:rPr>
              <a:t>Amaç:</a:t>
            </a:r>
            <a:r>
              <a:rPr lang="tr-TR" sz="1800" b="0" i="0" u="none" strike="noStrike" baseline="0" dirty="0">
                <a:latin typeface="Arial" panose="020B0604020202020204" pitchFamily="34" charset="0"/>
              </a:rPr>
              <a:t> </a:t>
            </a:r>
            <a:r>
              <a:rPr lang="tr-TR" dirty="0">
                <a:latin typeface="Arial" panose="020B0604020202020204" pitchFamily="34" charset="0"/>
              </a:rPr>
              <a:t>M</a:t>
            </a:r>
            <a:r>
              <a:rPr lang="tr-TR" sz="1800" b="0" i="0" u="none" strike="noStrike" baseline="0" dirty="0">
                <a:latin typeface="Arial" panose="020B0604020202020204" pitchFamily="34" charset="0"/>
              </a:rPr>
              <a:t>üzik ritmine uygun bir örüntü bulup bu örüntüye bağlı olarak LED hareketi gerçekleştirmek.</a:t>
            </a:r>
          </a:p>
          <a:p>
            <a:r>
              <a:rPr lang="tr-TR" dirty="0">
                <a:latin typeface="Arial" panose="020B0604020202020204" pitchFamily="34" charset="0"/>
              </a:rPr>
              <a:t>Bir şarkı seçilecek ve bu şarkı ile uyumlu hareket eden LED uygulaması yapılacak.</a:t>
            </a:r>
          </a:p>
          <a:p>
            <a:r>
              <a:rPr lang="tr-TR" sz="1800" b="0" i="0" u="none" strike="noStrike" baseline="0" dirty="0">
                <a:latin typeface="Arial" panose="020B0604020202020204" pitchFamily="34" charset="0"/>
              </a:rPr>
              <a:t>Işığın hareketi ve müziğin ritmi uyumlu olmalıdır.  </a:t>
            </a:r>
            <a:endParaRPr lang="tr-TR" dirty="0"/>
          </a:p>
        </p:txBody>
      </p:sp>
    </p:spTree>
    <p:extLst>
      <p:ext uri="{BB962C8B-B14F-4D97-AF65-F5344CB8AC3E}">
        <p14:creationId xmlns:p14="http://schemas.microsoft.com/office/powerpoint/2010/main" val="2377286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1501CF1-D6EB-4F46-8572-B4222990DD34}"/>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6CA47EF3-86AC-4E54-A62D-2EAD99A2CF60}"/>
              </a:ext>
            </a:extLst>
          </p:cNvPr>
          <p:cNvSpPr>
            <a:spLocks noGrp="1"/>
          </p:cNvSpPr>
          <p:nvPr>
            <p:ph idx="1"/>
          </p:nvPr>
        </p:nvSpPr>
        <p:spPr>
          <a:xfrm>
            <a:off x="649029" y="1062790"/>
            <a:ext cx="10554574" cy="3636511"/>
          </a:xfrm>
        </p:spPr>
        <p:txBody>
          <a:bodyPr>
            <a:normAutofit/>
          </a:bodyPr>
          <a:lstStyle/>
          <a:p>
            <a:r>
              <a:rPr lang="tr-TR" sz="2400" b="0" i="0" u="none" strike="noStrike" baseline="0" dirty="0">
                <a:latin typeface="Arial" panose="020B0604020202020204" pitchFamily="34" charset="0"/>
              </a:rPr>
              <a:t>Elektronlar bir noktadan başka bir noktaya akarken elektronun içinden aktığı malzemeler bu elektron akışına karşı direnç gösterebilir ve elektron akışını yavaşlatabilir. İşte elektron akışını yavaşlatan bu malzemelere direnç ismi verilir. Direnç miktarı </a:t>
            </a:r>
            <a:r>
              <a:rPr lang="tr-TR" sz="2400" b="0" i="0" u="none" strike="noStrike" baseline="0" dirty="0" err="1">
                <a:latin typeface="Arial" panose="020B0604020202020204" pitchFamily="34" charset="0"/>
              </a:rPr>
              <a:t>Ohm</a:t>
            </a:r>
            <a:r>
              <a:rPr lang="tr-TR" sz="2400" b="0" i="0" u="none" strike="noStrike" baseline="0" dirty="0">
                <a:latin typeface="Arial" panose="020B0604020202020204" pitchFamily="34" charset="0"/>
              </a:rPr>
              <a:t> cinsinden ifade edilir.</a:t>
            </a:r>
            <a:endParaRPr lang="tr-TR" sz="2400" dirty="0"/>
          </a:p>
        </p:txBody>
      </p:sp>
      <p:pic>
        <p:nvPicPr>
          <p:cNvPr id="4" name="Resim 3">
            <a:extLst>
              <a:ext uri="{FF2B5EF4-FFF2-40B4-BE49-F238E27FC236}">
                <a16:creationId xmlns:a16="http://schemas.microsoft.com/office/drawing/2014/main" id="{E99008DF-A349-4A08-A880-5A49FA6395CF}"/>
              </a:ext>
            </a:extLst>
          </p:cNvPr>
          <p:cNvPicPr>
            <a:picLocks noChangeAspect="1"/>
          </p:cNvPicPr>
          <p:nvPr/>
        </p:nvPicPr>
        <p:blipFill>
          <a:blip r:embed="rId2"/>
          <a:stretch>
            <a:fillRect/>
          </a:stretch>
        </p:blipFill>
        <p:spPr>
          <a:xfrm>
            <a:off x="3247465" y="3629025"/>
            <a:ext cx="4848225" cy="3228975"/>
          </a:xfrm>
          <a:prstGeom prst="rect">
            <a:avLst/>
          </a:prstGeom>
        </p:spPr>
      </p:pic>
    </p:spTree>
    <p:extLst>
      <p:ext uri="{BB962C8B-B14F-4D97-AF65-F5344CB8AC3E}">
        <p14:creationId xmlns:p14="http://schemas.microsoft.com/office/powerpoint/2010/main" val="13939650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D9C0BA42-E867-4825-B292-DCF35536635F}"/>
              </a:ext>
            </a:extLst>
          </p:cNvPr>
          <p:cNvPicPr>
            <a:picLocks noGrp="1" noChangeAspect="1"/>
          </p:cNvPicPr>
          <p:nvPr>
            <p:ph idx="4294967295"/>
          </p:nvPr>
        </p:nvPicPr>
        <p:blipFill>
          <a:blip r:embed="rId2"/>
          <a:stretch>
            <a:fillRect/>
          </a:stretch>
        </p:blipFill>
        <p:spPr>
          <a:xfrm>
            <a:off x="113122" y="433846"/>
            <a:ext cx="11608172" cy="5778418"/>
          </a:xfrm>
        </p:spPr>
      </p:pic>
    </p:spTree>
    <p:extLst>
      <p:ext uri="{BB962C8B-B14F-4D97-AF65-F5344CB8AC3E}">
        <p14:creationId xmlns:p14="http://schemas.microsoft.com/office/powerpoint/2010/main" val="38157351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Başlık 4">
            <a:extLst>
              <a:ext uri="{FF2B5EF4-FFF2-40B4-BE49-F238E27FC236}">
                <a16:creationId xmlns:a16="http://schemas.microsoft.com/office/drawing/2014/main" id="{5C51266D-B879-4D03-9FCB-0D135B02B09D}"/>
              </a:ext>
            </a:extLst>
          </p:cNvPr>
          <p:cNvSpPr>
            <a:spLocks noGrp="1"/>
          </p:cNvSpPr>
          <p:nvPr>
            <p:ph type="title"/>
          </p:nvPr>
        </p:nvSpPr>
        <p:spPr/>
        <p:txBody>
          <a:bodyPr/>
          <a:lstStyle/>
          <a:p>
            <a:endParaRPr lang="tr-TR"/>
          </a:p>
        </p:txBody>
      </p:sp>
      <p:sp>
        <p:nvSpPr>
          <p:cNvPr id="6" name="İçerik Yer Tutucusu 5">
            <a:extLst>
              <a:ext uri="{FF2B5EF4-FFF2-40B4-BE49-F238E27FC236}">
                <a16:creationId xmlns:a16="http://schemas.microsoft.com/office/drawing/2014/main" id="{F6982D45-8669-4091-9B53-2891B3BA7344}"/>
              </a:ext>
            </a:extLst>
          </p:cNvPr>
          <p:cNvSpPr>
            <a:spLocks noGrp="1"/>
          </p:cNvSpPr>
          <p:nvPr>
            <p:ph idx="1"/>
          </p:nvPr>
        </p:nvSpPr>
        <p:spPr>
          <a:xfrm>
            <a:off x="818712" y="2222287"/>
            <a:ext cx="10554574" cy="3961697"/>
          </a:xfrm>
        </p:spPr>
        <p:txBody>
          <a:bodyPr>
            <a:normAutofit fontScale="85000" lnSpcReduction="10000"/>
          </a:bodyPr>
          <a:lstStyle/>
          <a:p>
            <a:pPr algn="l"/>
            <a:endParaRPr lang="tr-TR" sz="2400" b="0" i="0" u="none" strike="noStrike" baseline="0" dirty="0"/>
          </a:p>
          <a:p>
            <a:r>
              <a:rPr lang="tr-TR" sz="2400" b="0" i="0" u="none" strike="noStrike" baseline="0" dirty="0"/>
              <a:t>Verilen problemleri tanımlayınız </a:t>
            </a:r>
          </a:p>
          <a:p>
            <a:r>
              <a:rPr lang="tr-TR" sz="2400" b="0" i="0" u="none" strike="noStrike" baseline="0" dirty="0">
                <a:latin typeface="Arial" panose="020B0604020202020204" pitchFamily="34" charset="0"/>
              </a:rPr>
              <a:t>Verilen görevleri göz önünde bulundurduğunuzda en çok hangi görevde zorlandınız? </a:t>
            </a:r>
          </a:p>
          <a:p>
            <a:r>
              <a:rPr lang="tr-TR" sz="2400" b="0" i="0" u="none" strike="noStrike" baseline="0" dirty="0">
                <a:latin typeface="Arial" panose="020B0604020202020204" pitchFamily="34" charset="0"/>
              </a:rPr>
              <a:t>Bu zorlukların üstesinden nasıl geldiniz? </a:t>
            </a:r>
          </a:p>
          <a:p>
            <a:r>
              <a:rPr lang="tr-TR" sz="2400" b="0" i="0" u="none" strike="noStrike" baseline="0" dirty="0">
                <a:latin typeface="Arial" panose="020B0604020202020204" pitchFamily="34" charset="0"/>
              </a:rPr>
              <a:t>Problemin çözümü için hangi stratejileri kullandınız ve neden bu stratejileri seçtiniz? </a:t>
            </a:r>
          </a:p>
          <a:p>
            <a:r>
              <a:rPr lang="tr-TR" sz="2400" b="0" i="0" u="none" strike="noStrike" baseline="0" dirty="0">
                <a:latin typeface="Arial" panose="020B0604020202020204" pitchFamily="34" charset="0"/>
              </a:rPr>
              <a:t>Bu hafta öğrendiğiniz devre elemanlarının günlük yaşam içindeki kullanımları nelerdir? Örneklerle açıklayınız. </a:t>
            </a:r>
          </a:p>
          <a:p>
            <a:r>
              <a:rPr lang="tr-TR" sz="2400" b="0" i="0" u="none" strike="noStrike" baseline="0" dirty="0">
                <a:latin typeface="Arial" panose="020B0604020202020204" pitchFamily="34" charset="0"/>
              </a:rPr>
              <a:t>Kavşaktaki trafik lambaları etkinliğinde tasarım ve üretim aşamasının hangisinde daha çok zorlandınız? Çözüm için yazdığınız programın daha az kod satırı kullanarak yazılması mümkün müdür? Nasıl? </a:t>
            </a:r>
          </a:p>
          <a:p>
            <a:endParaRPr lang="tr-TR" sz="2400" dirty="0"/>
          </a:p>
        </p:txBody>
      </p:sp>
    </p:spTree>
    <p:extLst>
      <p:ext uri="{BB962C8B-B14F-4D97-AF65-F5344CB8AC3E}">
        <p14:creationId xmlns:p14="http://schemas.microsoft.com/office/powerpoint/2010/main" val="5523891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C9B2501-151F-4989-973C-0D44F6B0838C}"/>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864C2B03-4885-4E82-AABA-9E3279FD04C4}"/>
              </a:ext>
            </a:extLst>
          </p:cNvPr>
          <p:cNvSpPr>
            <a:spLocks noGrp="1"/>
          </p:cNvSpPr>
          <p:nvPr>
            <p:ph idx="1"/>
          </p:nvPr>
        </p:nvSpPr>
        <p:spPr/>
        <p:txBody>
          <a:bodyPr>
            <a:normAutofit/>
          </a:bodyPr>
          <a:lstStyle/>
          <a:p>
            <a:pPr algn="l"/>
            <a:endParaRPr lang="tr-TR" sz="2400" b="0" i="0" u="none" strike="noStrike" baseline="0" dirty="0">
              <a:latin typeface="Calibri" panose="020F0502020204030204" pitchFamily="34" charset="0"/>
            </a:endParaRPr>
          </a:p>
          <a:p>
            <a:r>
              <a:rPr lang="tr-TR" sz="2400" b="0" i="0" u="none" strike="noStrike" baseline="0" dirty="0">
                <a:latin typeface="Calibri" panose="020F0502020204030204" pitchFamily="34" charset="0"/>
              </a:rPr>
              <a:t>● Kullandığınız yöntemler, bu sıkıntıları gidermekte başarılı oldu mu? </a:t>
            </a:r>
          </a:p>
          <a:p>
            <a:r>
              <a:rPr lang="tr-TR" sz="2400" b="0" i="0" u="none" strike="noStrike" baseline="0" dirty="0">
                <a:latin typeface="Calibri" panose="020F0502020204030204" pitchFamily="34" charset="0"/>
              </a:rPr>
              <a:t>● </a:t>
            </a:r>
            <a:r>
              <a:rPr lang="tr-TR" sz="2400" b="0" i="0" u="none" strike="noStrike" baseline="0" dirty="0">
                <a:latin typeface="Calibri" panose="020F0502020204030204" pitchFamily="34" charset="0"/>
                <a:cs typeface="Calibri" panose="020F0502020204030204" pitchFamily="34" charset="0"/>
              </a:rPr>
              <a:t>Grup arkadaşınızla fikir ayrılığına düştüğünüz durumlar oldu mu ve bunların üstesinden gelmek için neler yaptınız? </a:t>
            </a:r>
          </a:p>
          <a:p>
            <a:r>
              <a:rPr lang="tr-TR" sz="2400" b="0" i="0" u="none" strike="noStrike" baseline="0" dirty="0">
                <a:latin typeface="Calibri" panose="020F0502020204030204" pitchFamily="34" charset="0"/>
              </a:rPr>
              <a:t>● Grup arkadaşınızdan ne öğrendiniz? </a:t>
            </a:r>
          </a:p>
          <a:p>
            <a:pPr marL="0" indent="0">
              <a:buNone/>
            </a:pPr>
            <a:endParaRPr lang="tr-TR" sz="2400" dirty="0"/>
          </a:p>
        </p:txBody>
      </p:sp>
    </p:spTree>
    <p:extLst>
      <p:ext uri="{BB962C8B-B14F-4D97-AF65-F5344CB8AC3E}">
        <p14:creationId xmlns:p14="http://schemas.microsoft.com/office/powerpoint/2010/main" val="207603364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C9B2501-151F-4989-973C-0D44F6B0838C}"/>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864C2B03-4885-4E82-AABA-9E3279FD04C4}"/>
              </a:ext>
            </a:extLst>
          </p:cNvPr>
          <p:cNvSpPr>
            <a:spLocks noGrp="1"/>
          </p:cNvSpPr>
          <p:nvPr>
            <p:ph idx="1"/>
          </p:nvPr>
        </p:nvSpPr>
        <p:spPr/>
        <p:txBody>
          <a:bodyPr>
            <a:normAutofit/>
          </a:bodyPr>
          <a:lstStyle/>
          <a:p>
            <a:pPr algn="l"/>
            <a:endParaRPr lang="tr-TR" sz="2400" b="0" i="0" u="none" strike="noStrike" baseline="0" dirty="0">
              <a:latin typeface="Arial" panose="020B0604020202020204" pitchFamily="34" charset="0"/>
            </a:endParaRPr>
          </a:p>
          <a:p>
            <a:r>
              <a:rPr lang="tr-TR" sz="2400" b="0" i="0" u="none" strike="noStrike" baseline="0" dirty="0" err="1">
                <a:latin typeface="Arial" panose="020B0604020202020204" pitchFamily="34" charset="0"/>
              </a:rPr>
              <a:t>Deneyap</a:t>
            </a:r>
            <a:r>
              <a:rPr lang="tr-TR" sz="2400" b="0" i="0" u="none" strike="noStrike" baseline="0" dirty="0">
                <a:latin typeface="Arial" panose="020B0604020202020204" pitchFamily="34" charset="0"/>
              </a:rPr>
              <a:t> Kart’tan farklı </a:t>
            </a:r>
            <a:r>
              <a:rPr lang="tr-TR" sz="2400" b="0" i="0" u="none" strike="noStrike" baseline="0" dirty="0" err="1">
                <a:latin typeface="Arial" panose="020B0604020202020204" pitchFamily="34" charset="0"/>
              </a:rPr>
              <a:t>mikrodenetleyici</a:t>
            </a:r>
            <a:r>
              <a:rPr lang="tr-TR" sz="2400" b="0" i="0" u="none" strike="noStrike" baseline="0" dirty="0">
                <a:latin typeface="Arial" panose="020B0604020202020204" pitchFamily="34" charset="0"/>
              </a:rPr>
              <a:t> kartları internetten araştırarak en az 3 tanesi için bileşenlerinin karşılaştırma tablosunu hazırlayınız. (Hazırlanacak tabloda </a:t>
            </a:r>
            <a:r>
              <a:rPr lang="tr-TR" sz="2400" b="0" i="0" u="none" strike="noStrike" baseline="0" dirty="0" err="1">
                <a:latin typeface="Arial" panose="020B0604020202020204" pitchFamily="34" charset="0"/>
              </a:rPr>
              <a:t>mikrodenetleyici</a:t>
            </a:r>
            <a:r>
              <a:rPr lang="tr-TR" sz="2400" b="0" i="0" u="none" strike="noStrike" baseline="0" dirty="0">
                <a:latin typeface="Arial" panose="020B0604020202020204" pitchFamily="34" charset="0"/>
              </a:rPr>
              <a:t> modelleri, giriş-çıkış </a:t>
            </a:r>
            <a:r>
              <a:rPr lang="tr-TR" sz="2400" b="0" i="0" u="none" strike="noStrike" baseline="0" dirty="0" err="1">
                <a:latin typeface="Arial" panose="020B0604020202020204" pitchFamily="34" charset="0"/>
              </a:rPr>
              <a:t>pinleri</a:t>
            </a:r>
            <a:r>
              <a:rPr lang="tr-TR" sz="2400" b="0" i="0" u="none" strike="noStrike" baseline="0" dirty="0">
                <a:latin typeface="Arial" panose="020B0604020202020204" pitchFamily="34" charset="0"/>
              </a:rPr>
              <a:t> ve dâhili modüllerin sayısı, boyut, çalışma gerilimleri ve kullanım alanlarına yönelik bilgileri yer almalıdır.) </a:t>
            </a:r>
          </a:p>
          <a:p>
            <a:endParaRPr lang="tr-TR" sz="2400" dirty="0"/>
          </a:p>
        </p:txBody>
      </p:sp>
    </p:spTree>
    <p:extLst>
      <p:ext uri="{BB962C8B-B14F-4D97-AF65-F5344CB8AC3E}">
        <p14:creationId xmlns:p14="http://schemas.microsoft.com/office/powerpoint/2010/main" val="2615001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59610F9-3BC5-4204-AF19-71700FA5CE6D}"/>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86B3E667-2AF6-4A2F-BBEC-B3BAE98F22C2}"/>
              </a:ext>
            </a:extLst>
          </p:cNvPr>
          <p:cNvSpPr>
            <a:spLocks noGrp="1"/>
          </p:cNvSpPr>
          <p:nvPr>
            <p:ph idx="1"/>
          </p:nvPr>
        </p:nvSpPr>
        <p:spPr/>
        <p:txBody>
          <a:bodyPr>
            <a:normAutofit/>
          </a:bodyPr>
          <a:lstStyle/>
          <a:p>
            <a:r>
              <a:rPr lang="tr-TR" sz="2400" b="0" i="0" u="none" strike="noStrike" baseline="0" dirty="0" err="1">
                <a:solidFill>
                  <a:schemeClr val="accent6"/>
                </a:solidFill>
                <a:latin typeface="Arial" panose="020B0604020202020204" pitchFamily="34" charset="0"/>
              </a:rPr>
              <a:t>Ohm</a:t>
            </a:r>
            <a:r>
              <a:rPr lang="tr-TR" sz="2400" b="0" i="0" u="none" strike="noStrike" baseline="0" dirty="0">
                <a:solidFill>
                  <a:schemeClr val="accent6"/>
                </a:solidFill>
                <a:latin typeface="Arial" panose="020B0604020202020204" pitchFamily="34" charset="0"/>
              </a:rPr>
              <a:t> Yasası: </a:t>
            </a:r>
            <a:r>
              <a:rPr lang="tr-TR" sz="2400" b="0" i="0" u="none" strike="noStrike" baseline="0" dirty="0">
                <a:latin typeface="Arial" panose="020B0604020202020204" pitchFamily="34" charset="0"/>
              </a:rPr>
              <a:t>Akım, gerilim ve direnç arasındaki bağlantıdır ve direnç ile akım ters orantılıdır. Devredeki gerilim sabitken direnç arttıkça, devredeki akım azalır. Direnç sabitken, gerilim ile akım ise doğru orantılıdır. Yani gerilim artarsa akım artar. </a:t>
            </a:r>
          </a:p>
          <a:p>
            <a:r>
              <a:rPr lang="tr-TR" sz="1800" b="1" i="0" u="none" strike="noStrike" baseline="0" dirty="0">
                <a:solidFill>
                  <a:srgbClr val="006565"/>
                </a:solidFill>
                <a:latin typeface="Arial" panose="020B0604020202020204" pitchFamily="34" charset="0"/>
              </a:rPr>
              <a:t>V = I x R </a:t>
            </a:r>
            <a:endParaRPr lang="tr-TR" sz="1800" b="0" i="0" u="none" strike="noStrike" baseline="0" dirty="0">
              <a:solidFill>
                <a:srgbClr val="006565"/>
              </a:solidFill>
              <a:latin typeface="Arial" panose="020B0604020202020204" pitchFamily="34" charset="0"/>
            </a:endParaRPr>
          </a:p>
          <a:p>
            <a:r>
              <a:rPr lang="tr-TR" sz="1800" b="0" i="0" u="none" strike="noStrike" baseline="0" dirty="0">
                <a:solidFill>
                  <a:srgbClr val="006565"/>
                </a:solidFill>
                <a:latin typeface="Arial" panose="020B0604020202020204" pitchFamily="34" charset="0"/>
              </a:rPr>
              <a:t>V: Gerilim (Volt ile ölçülür) </a:t>
            </a:r>
            <a:endParaRPr lang="tr-TR" sz="1800" b="0" i="0" u="none" strike="noStrike" baseline="0" dirty="0">
              <a:solidFill>
                <a:srgbClr val="000000"/>
              </a:solidFill>
              <a:latin typeface="Arial" panose="020B0604020202020204" pitchFamily="34" charset="0"/>
            </a:endParaRPr>
          </a:p>
          <a:p>
            <a:r>
              <a:rPr lang="tr-TR" sz="1800" b="0" i="0" u="none" strike="noStrike" baseline="0" dirty="0">
                <a:solidFill>
                  <a:srgbClr val="006565"/>
                </a:solidFill>
                <a:latin typeface="Arial" panose="020B0604020202020204" pitchFamily="34" charset="0"/>
              </a:rPr>
              <a:t>I: Akım (Amper ile ölçülür) </a:t>
            </a:r>
          </a:p>
          <a:p>
            <a:r>
              <a:rPr lang="pt-BR" sz="1800" b="0" i="0" u="none" strike="noStrike" baseline="0" dirty="0">
                <a:solidFill>
                  <a:srgbClr val="006565"/>
                </a:solidFill>
                <a:latin typeface="Arial" panose="020B0604020202020204" pitchFamily="34" charset="0"/>
              </a:rPr>
              <a:t>R: Direnç (Ohm ile ölçülür) </a:t>
            </a:r>
            <a:endParaRPr lang="tr-TR" sz="2400" dirty="0"/>
          </a:p>
        </p:txBody>
      </p:sp>
    </p:spTree>
    <p:extLst>
      <p:ext uri="{BB962C8B-B14F-4D97-AF65-F5344CB8AC3E}">
        <p14:creationId xmlns:p14="http://schemas.microsoft.com/office/powerpoint/2010/main" val="1589756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C9B2501-151F-4989-973C-0D44F6B0838C}"/>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864C2B03-4885-4E82-AABA-9E3279FD04C4}"/>
              </a:ext>
            </a:extLst>
          </p:cNvPr>
          <p:cNvSpPr>
            <a:spLocks noGrp="1"/>
          </p:cNvSpPr>
          <p:nvPr>
            <p:ph idx="1"/>
          </p:nvPr>
        </p:nvSpPr>
        <p:spPr/>
        <p:txBody>
          <a:bodyPr>
            <a:normAutofit/>
          </a:bodyPr>
          <a:lstStyle/>
          <a:p>
            <a:pPr algn="l"/>
            <a:endParaRPr lang="tr-TR" sz="2400" b="0" i="0" u="none" strike="noStrike" baseline="0" dirty="0">
              <a:latin typeface="Arial" panose="020B0604020202020204" pitchFamily="34" charset="0"/>
            </a:endParaRPr>
          </a:p>
          <a:p>
            <a:r>
              <a:rPr lang="tr-TR" sz="2400" dirty="0">
                <a:latin typeface="Arial" panose="020B0604020202020204" pitchFamily="34" charset="0"/>
              </a:rPr>
              <a:t>S</a:t>
            </a:r>
            <a:r>
              <a:rPr lang="tr-TR" sz="2400" b="0" i="0" u="none" strike="noStrike" baseline="0" dirty="0">
                <a:latin typeface="Arial" panose="020B0604020202020204" pitchFamily="34" charset="0"/>
              </a:rPr>
              <a:t>uyun yüksekliği artırıldığında delikten akan suyun miktarının sabit kalması niçin ne yapılabilir? </a:t>
            </a:r>
          </a:p>
          <a:p>
            <a:pPr algn="l"/>
            <a:endParaRPr lang="tr-TR" sz="2400" b="0" i="0" u="none" strike="noStrike" baseline="0" dirty="0">
              <a:latin typeface="Arial" panose="020B0604020202020204" pitchFamily="34" charset="0"/>
            </a:endParaRPr>
          </a:p>
          <a:p>
            <a:r>
              <a:rPr lang="tr-TR" sz="2400" b="0" i="0" u="none" strike="noStrike" baseline="0" dirty="0">
                <a:latin typeface="Arial" panose="020B0604020202020204" pitchFamily="34" charset="0"/>
              </a:rPr>
              <a:t>Telefonların ve bilgisayar ekranlarının parlaklığı, bazı odalarda odanın aydınlığı veya bazı vantilatörlerin hızı bir düğme çevirerek ayarlanabilir. Sizce bu ayarlama işlemi nasıl gerçekleşmektedir? </a:t>
            </a:r>
          </a:p>
          <a:p>
            <a:endParaRPr lang="tr-TR" sz="2400" dirty="0"/>
          </a:p>
        </p:txBody>
      </p:sp>
    </p:spTree>
    <p:extLst>
      <p:ext uri="{BB962C8B-B14F-4D97-AF65-F5344CB8AC3E}">
        <p14:creationId xmlns:p14="http://schemas.microsoft.com/office/powerpoint/2010/main" val="9421771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A923E9A-3C00-4A52-8AA9-44E91AC1B8EF}"/>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EE269B03-E2CB-4491-B73B-320DEEE14B34}"/>
              </a:ext>
            </a:extLst>
          </p:cNvPr>
          <p:cNvSpPr>
            <a:spLocks noGrp="1"/>
          </p:cNvSpPr>
          <p:nvPr>
            <p:ph idx="1"/>
          </p:nvPr>
        </p:nvSpPr>
        <p:spPr/>
        <p:txBody>
          <a:bodyPr/>
          <a:lstStyle/>
          <a:p>
            <a:r>
              <a:rPr lang="tr-TR" sz="1800" b="1" i="0" u="none" strike="noStrike" baseline="0" dirty="0">
                <a:solidFill>
                  <a:srgbClr val="FFFFFF"/>
                </a:solidFill>
                <a:latin typeface="Arial" panose="020B0604020202020204" pitchFamily="34" charset="0"/>
              </a:rPr>
              <a:t>Malzeme Listesi </a:t>
            </a:r>
            <a:r>
              <a:rPr lang="tr-TR" sz="1800" b="0" i="0" u="none" strike="noStrike" baseline="0" dirty="0">
                <a:solidFill>
                  <a:srgbClr val="FFFFFF"/>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9V pil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Bağlantı kabloları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330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560 </a:t>
            </a:r>
            <a:r>
              <a:rPr lang="tr-TR" sz="1800" b="1" i="0" u="none" strike="noStrike" baseline="0" dirty="0" err="1">
                <a:solidFill>
                  <a:srgbClr val="006565"/>
                </a:solidFill>
                <a:latin typeface="Arial" panose="020B0604020202020204" pitchFamily="34" charset="0"/>
              </a:rPr>
              <a:t>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r>
              <a:rPr lang="tr-TR" sz="1800" b="1" i="0" u="none" strike="noStrike" baseline="0" dirty="0">
                <a:solidFill>
                  <a:srgbClr val="006565"/>
                </a:solidFill>
                <a:latin typeface="Arial" panose="020B0604020202020204" pitchFamily="34" charset="0"/>
              </a:rPr>
              <a:t>1 </a:t>
            </a:r>
            <a:r>
              <a:rPr lang="tr-TR" sz="1800" b="1" i="0" u="none" strike="noStrike" baseline="0" dirty="0" err="1">
                <a:solidFill>
                  <a:srgbClr val="006565"/>
                </a:solidFill>
                <a:latin typeface="Arial" panose="020B0604020202020204" pitchFamily="34" charset="0"/>
              </a:rPr>
              <a:t>Kohm</a:t>
            </a:r>
            <a:r>
              <a:rPr lang="tr-TR" sz="1800" b="1" i="0" u="none" strike="noStrike" baseline="0" dirty="0">
                <a:solidFill>
                  <a:srgbClr val="006565"/>
                </a:solidFill>
                <a:latin typeface="Arial" panose="020B0604020202020204" pitchFamily="34" charset="0"/>
              </a:rPr>
              <a:t> direnç </a:t>
            </a:r>
            <a:r>
              <a:rPr lang="tr-TR" sz="1800" b="0" i="0" u="none" strike="noStrike" baseline="0" dirty="0">
                <a:solidFill>
                  <a:srgbClr val="006565"/>
                </a:solidFill>
                <a:latin typeface="Arial" panose="020B0604020202020204" pitchFamily="34" charset="0"/>
              </a:rPr>
              <a:t>	</a:t>
            </a:r>
          </a:p>
          <a:p>
            <a:endParaRPr lang="tr-TR" dirty="0"/>
          </a:p>
        </p:txBody>
      </p:sp>
    </p:spTree>
    <p:extLst>
      <p:ext uri="{BB962C8B-B14F-4D97-AF65-F5344CB8AC3E}">
        <p14:creationId xmlns:p14="http://schemas.microsoft.com/office/powerpoint/2010/main" val="779473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1501CF1-D6EB-4F46-8572-B4222990DD34}"/>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6CA47EF3-86AC-4E54-A62D-2EAD99A2CF60}"/>
              </a:ext>
            </a:extLst>
          </p:cNvPr>
          <p:cNvSpPr>
            <a:spLocks noGrp="1"/>
          </p:cNvSpPr>
          <p:nvPr>
            <p:ph idx="1"/>
          </p:nvPr>
        </p:nvSpPr>
        <p:spPr/>
        <p:txBody>
          <a:bodyPr/>
          <a:lstStyle/>
          <a:p>
            <a:endParaRPr lang="tr-TR"/>
          </a:p>
        </p:txBody>
      </p:sp>
      <p:pic>
        <p:nvPicPr>
          <p:cNvPr id="5" name="Resim 4">
            <a:extLst>
              <a:ext uri="{FF2B5EF4-FFF2-40B4-BE49-F238E27FC236}">
                <a16:creationId xmlns:a16="http://schemas.microsoft.com/office/drawing/2014/main" id="{67148DB9-A5BD-4BDB-B659-271F311406DE}"/>
              </a:ext>
            </a:extLst>
          </p:cNvPr>
          <p:cNvPicPr>
            <a:picLocks noChangeAspect="1"/>
          </p:cNvPicPr>
          <p:nvPr/>
        </p:nvPicPr>
        <p:blipFill>
          <a:blip r:embed="rId2"/>
          <a:stretch>
            <a:fillRect/>
          </a:stretch>
        </p:blipFill>
        <p:spPr>
          <a:xfrm>
            <a:off x="-1" y="0"/>
            <a:ext cx="12192001" cy="6852702"/>
          </a:xfrm>
          <a:prstGeom prst="rect">
            <a:avLst/>
          </a:prstGeom>
        </p:spPr>
      </p:pic>
    </p:spTree>
    <p:extLst>
      <p:ext uri="{BB962C8B-B14F-4D97-AF65-F5344CB8AC3E}">
        <p14:creationId xmlns:p14="http://schemas.microsoft.com/office/powerpoint/2010/main" val="4065111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9B6D19F3-1E7D-4703-B62E-ECEA0E48AD12}"/>
              </a:ext>
            </a:extLst>
          </p:cNvPr>
          <p:cNvPicPr>
            <a:picLocks noChangeAspect="1"/>
          </p:cNvPicPr>
          <p:nvPr/>
        </p:nvPicPr>
        <p:blipFill>
          <a:blip r:embed="rId2"/>
          <a:stretch>
            <a:fillRect/>
          </a:stretch>
        </p:blipFill>
        <p:spPr>
          <a:xfrm>
            <a:off x="593887" y="1913602"/>
            <a:ext cx="10473179" cy="4875509"/>
          </a:xfrm>
          <a:prstGeom prst="rect">
            <a:avLst/>
          </a:prstGeom>
        </p:spPr>
      </p:pic>
      <p:pic>
        <p:nvPicPr>
          <p:cNvPr id="7" name="Resim 6">
            <a:extLst>
              <a:ext uri="{FF2B5EF4-FFF2-40B4-BE49-F238E27FC236}">
                <a16:creationId xmlns:a16="http://schemas.microsoft.com/office/drawing/2014/main" id="{4F424B95-F873-4D29-933F-1B44EAEEDDE4}"/>
              </a:ext>
            </a:extLst>
          </p:cNvPr>
          <p:cNvPicPr>
            <a:picLocks noChangeAspect="1"/>
          </p:cNvPicPr>
          <p:nvPr/>
        </p:nvPicPr>
        <p:blipFill>
          <a:blip r:embed="rId3"/>
          <a:stretch>
            <a:fillRect/>
          </a:stretch>
        </p:blipFill>
        <p:spPr>
          <a:xfrm>
            <a:off x="8411408" y="68889"/>
            <a:ext cx="2133468" cy="1693923"/>
          </a:xfrm>
          <a:prstGeom prst="rect">
            <a:avLst/>
          </a:prstGeom>
        </p:spPr>
      </p:pic>
    </p:spTree>
    <p:extLst>
      <p:ext uri="{BB962C8B-B14F-4D97-AF65-F5344CB8AC3E}">
        <p14:creationId xmlns:p14="http://schemas.microsoft.com/office/powerpoint/2010/main" val="8014188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eklif">
  <a:themeElements>
    <a:clrScheme name="Teklif">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Teklif">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klif">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TM03457503[[fn=Teklif]]</Template>
  <TotalTime>159</TotalTime>
  <Words>1190</Words>
  <Application>Microsoft Office PowerPoint</Application>
  <PresentationFormat>Geniş ekran</PresentationFormat>
  <Paragraphs>118</Paragraphs>
  <Slides>43</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43</vt:i4>
      </vt:variant>
    </vt:vector>
  </HeadingPairs>
  <TitlesOfParts>
    <vt:vector size="49" baseType="lpstr">
      <vt:lpstr>Arial</vt:lpstr>
      <vt:lpstr>Calibri</vt:lpstr>
      <vt:lpstr>Century Gothic</vt:lpstr>
      <vt:lpstr>Trebuchet MS</vt:lpstr>
      <vt:lpstr>Wingdings 2</vt:lpstr>
      <vt:lpstr>Teklif</vt:lpstr>
      <vt:lpstr>1. Bölüm - Elektronik Programlamaya Giriş </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Breadboard ve Deneyap Kart ile Basit Bir Devre Oluşturma </vt:lpstr>
      <vt:lpstr>PowerPoint Sunusu</vt:lpstr>
      <vt:lpstr>PowerPoint Sunusu</vt:lpstr>
      <vt:lpstr>Basit Bir Devre Oluşturma ve Direnç Değerlerini Değiştirme </vt:lpstr>
      <vt:lpstr>PowerPoint Sunusu</vt:lpstr>
      <vt:lpstr>PowerPoint Sunusu</vt:lpstr>
      <vt:lpstr>PowerPoint Sunusu</vt:lpstr>
      <vt:lpstr>PowerPoint Sunusu</vt:lpstr>
      <vt:lpstr>PowerPoint Sunusu</vt:lpstr>
      <vt:lpstr>Deneyap Kart ile LED Yakıp Söndürme </vt:lpstr>
      <vt:lpstr>PowerPoint Sunusu</vt:lpstr>
      <vt:lpstr>PowerPoint Sunusu</vt:lpstr>
      <vt:lpstr>PowerPoint Sunusu</vt:lpstr>
      <vt:lpstr>Flip Flop </vt:lpstr>
      <vt:lpstr>PowerPoint Sunusu</vt:lpstr>
      <vt:lpstr>PowerPoint Sunusu</vt:lpstr>
      <vt:lpstr>Trafik Işığı </vt:lpstr>
      <vt:lpstr>PowerPoint Sunusu</vt:lpstr>
      <vt:lpstr>PowerPoint Sunusu</vt:lpstr>
      <vt:lpstr>Uygula- Araba Yarışı Başlama Işıkları </vt:lpstr>
      <vt:lpstr>PowerPoint Sunusu</vt:lpstr>
      <vt:lpstr>PowerPoint Sunusu</vt:lpstr>
      <vt:lpstr>PowerPoint Sunusu</vt:lpstr>
      <vt:lpstr>Amaç: Bir kavşaktaki dört farklı trafik lambasının birbirleriyle uyumlu bir şekilde çalışmasını sağlamak. </vt:lpstr>
      <vt:lpstr>PowerPoint Sunusu</vt:lpstr>
      <vt:lpstr>PowerPoint Sunusu</vt:lpstr>
      <vt:lpstr>PowerPoint Sunusu</vt:lpstr>
      <vt:lpstr>Müzik ile Uyumlu Hareket Eden LED Uygulaması </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 Bölüm - Elektronik Programlamaya Giriş </dc:title>
  <dc:creator>HA</dc:creator>
  <cp:lastModifiedBy>HA</cp:lastModifiedBy>
  <cp:revision>15</cp:revision>
  <dcterms:created xsi:type="dcterms:W3CDTF">2023-09-08T11:38:52Z</dcterms:created>
  <dcterms:modified xsi:type="dcterms:W3CDTF">2023-09-08T14:19:10Z</dcterms:modified>
</cp:coreProperties>
</file>

<file path=docProps/thumbnail.jpeg>
</file>